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1276" r:id="rId2"/>
    <p:sldId id="695" r:id="rId3"/>
    <p:sldId id="640" r:id="rId4"/>
    <p:sldId id="767" r:id="rId5"/>
    <p:sldId id="799" r:id="rId6"/>
    <p:sldId id="1427" r:id="rId7"/>
    <p:sldId id="1348" r:id="rId8"/>
    <p:sldId id="1428" r:id="rId9"/>
    <p:sldId id="1413" r:id="rId10"/>
    <p:sldId id="1414" r:id="rId11"/>
    <p:sldId id="1435" r:id="rId12"/>
    <p:sldId id="1045" r:id="rId13"/>
    <p:sldId id="794" r:id="rId14"/>
    <p:sldId id="1412" r:id="rId15"/>
    <p:sldId id="625" r:id="rId16"/>
    <p:sldId id="964" r:id="rId17"/>
    <p:sldId id="961" r:id="rId18"/>
    <p:sldId id="1438" r:id="rId19"/>
    <p:sldId id="967" r:id="rId20"/>
    <p:sldId id="968" r:id="rId21"/>
    <p:sldId id="1335" r:id="rId22"/>
    <p:sldId id="1147" r:id="rId23"/>
    <p:sldId id="258" r:id="rId24"/>
    <p:sldId id="1436" r:id="rId25"/>
    <p:sldId id="624" r:id="rId26"/>
    <p:sldId id="1430" r:id="rId27"/>
    <p:sldId id="1434" r:id="rId28"/>
    <p:sldId id="632" r:id="rId29"/>
    <p:sldId id="261" r:id="rId30"/>
    <p:sldId id="278" r:id="rId31"/>
    <p:sldId id="539" r:id="rId32"/>
    <p:sldId id="398" r:id="rId33"/>
    <p:sldId id="378" r:id="rId34"/>
    <p:sldId id="317" r:id="rId35"/>
    <p:sldId id="744" r:id="rId36"/>
    <p:sldId id="743" r:id="rId37"/>
    <p:sldId id="745" r:id="rId38"/>
    <p:sldId id="749" r:id="rId39"/>
    <p:sldId id="1440" r:id="rId40"/>
    <p:sldId id="1432" r:id="rId41"/>
    <p:sldId id="260" r:id="rId42"/>
    <p:sldId id="1416" r:id="rId43"/>
    <p:sldId id="1431" r:id="rId44"/>
    <p:sldId id="1433" r:id="rId45"/>
    <p:sldId id="1195" r:id="rId46"/>
    <p:sldId id="1206" r:id="rId47"/>
    <p:sldId id="1141" r:id="rId48"/>
    <p:sldId id="1110" r:id="rId49"/>
    <p:sldId id="1104" r:id="rId50"/>
    <p:sldId id="275" r:id="rId51"/>
    <p:sldId id="294" r:id="rId52"/>
    <p:sldId id="265" r:id="rId53"/>
    <p:sldId id="268" r:id="rId54"/>
    <p:sldId id="274" r:id="rId55"/>
    <p:sldId id="281" r:id="rId56"/>
    <p:sldId id="1439" r:id="rId57"/>
  </p:sldIdLst>
  <p:sldSz cx="10160000" cy="7620000"/>
  <p:notesSz cx="6670675" cy="9929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6"/>
    <p:restoredTop sz="94856"/>
  </p:normalViewPr>
  <p:slideViewPr>
    <p:cSldViewPr>
      <p:cViewPr varScale="1">
        <p:scale>
          <a:sx n="74" d="100"/>
          <a:sy n="74" d="100"/>
        </p:scale>
        <p:origin x="1666" y="48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76AF2-4D8A-BA46-AA81-2B96ECEDA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E43BB-E805-A545-A4D8-423C971F42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3BD476-196E-E041-8422-18A4741F5FD1}" type="datetimeFigureOut">
              <a:rPr lang="en-US" altLang="en-US"/>
              <a:pPr>
                <a:defRPr/>
              </a:pPr>
              <a:t>9/7/2020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70C6A-1E01-104E-8089-FF9B8F9344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6A0BB-F5EC-F345-B2F5-53E92F67C2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04DC05D-0DF8-C448-8E3E-12EEBDFF204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47FA95-89FB-3B46-81BA-37B8CED84C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CD36E-7793-B94E-98DB-686220376A4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8E7C4A-30B1-D24F-A20E-C805377028A2}" type="datetimeFigureOut">
              <a:rPr lang="en-US" altLang="en-US"/>
              <a:pPr>
                <a:defRPr/>
              </a:pPr>
              <a:t>9/7/2020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F0F1EE-D9DB-C54D-8DC6-D84774E180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777CB3A-C4ED-B842-88AE-0A093322C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8B8B1-024E-8948-8663-37209EC2DE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97B71-A853-6A40-89DA-BD81C7639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5B0B9B-768B-8147-B38B-1BAC50AEEC07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5B0AB0FE-39CF-4B4F-B7B3-5942C807D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3BDF1F4F-4AD1-CD40-B1B0-747B6D2D8E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70269749-4F4E-404A-98D1-76E4DDFCA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863DE7-93FA-1149-ABC0-4F812AA3D89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A68D4773-9482-524D-998C-462C79CF4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1EBDBAED-0462-7B47-AFF0-BE4D18CC7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90C11DD-3BE8-A14A-9C3B-85CDCA3DA7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C7D51628-222E-E849-8700-BB389EE60D7F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6213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6">
            <a:extLst>
              <a:ext uri="{FF2B5EF4-FFF2-40B4-BE49-F238E27FC236}">
                <a16:creationId xmlns:a16="http://schemas.microsoft.com/office/drawing/2014/main" id="{8F834904-B4BD-D54E-9765-6D989F4F43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C38EEC80-1800-434F-98E7-C2F54DDE554E}" type="slidenum">
              <a:rPr lang="en-GB" altLang="en-US" sz="1200" smtClean="0"/>
              <a:pPr/>
              <a:t>41</a:t>
            </a:fld>
            <a:endParaRPr lang="en-GB" altLang="en-US" sz="1200"/>
          </a:p>
        </p:txBody>
      </p:sp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FFA09109-494B-4446-B2EC-E51C803189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E26D1620-D07A-AD49-ADAD-98C85004C8A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6">
            <a:extLst>
              <a:ext uri="{FF2B5EF4-FFF2-40B4-BE49-F238E27FC236}">
                <a16:creationId xmlns:a16="http://schemas.microsoft.com/office/drawing/2014/main" id="{CF796CC4-72CD-7344-8FB7-BFCDDC1E4B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B7EE4B41-2D29-3848-BC35-21422EE7A112}" type="slidenum">
              <a:rPr lang="en-GB" altLang="en-US" sz="1200" smtClean="0"/>
              <a:pPr/>
              <a:t>50</a:t>
            </a:fld>
            <a:endParaRPr lang="en-GB" altLang="en-US" sz="1200"/>
          </a:p>
        </p:txBody>
      </p:sp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3F153CB-1C83-4E42-957A-866C8E199B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E749BB7B-35E2-5F45-A9FD-FCD49B1583C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Quadrupole calibration – </a:t>
            </a:r>
            <a:r>
              <a:rPr lang="en-US" dirty="0"/>
              <a:t>Shaft mounted inside the reference magnet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39615-E8C0-4759-A945-50B08FFD81B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04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6">
            <a:extLst>
              <a:ext uri="{FF2B5EF4-FFF2-40B4-BE49-F238E27FC236}">
                <a16:creationId xmlns:a16="http://schemas.microsoft.com/office/drawing/2014/main" id="{CCF82024-6835-8241-841C-9C390F612B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DC2583AE-01B7-3545-9F01-A50519F0FDE2}" type="slidenum">
              <a:rPr lang="en-GB" altLang="en-US" sz="1200" smtClean="0"/>
              <a:pPr/>
              <a:t>52</a:t>
            </a:fld>
            <a:endParaRPr lang="en-GB" altLang="en-US" sz="1200"/>
          </a:p>
        </p:txBody>
      </p:sp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C89ACCE7-40A4-EB4A-9E72-18D81C10D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377FC47A-8CD2-8E45-BAF3-1D749102F103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6">
            <a:extLst>
              <a:ext uri="{FF2B5EF4-FFF2-40B4-BE49-F238E27FC236}">
                <a16:creationId xmlns:a16="http://schemas.microsoft.com/office/drawing/2014/main" id="{120572D9-9348-E744-8CD6-622D41D9F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472BCA28-99B2-3F4E-8C73-2687E08705A4}" type="slidenum">
              <a:rPr lang="en-GB" altLang="en-US" sz="1200" smtClean="0"/>
              <a:pPr/>
              <a:t>53</a:t>
            </a:fld>
            <a:endParaRPr lang="en-GB" altLang="en-US" sz="1200"/>
          </a:p>
        </p:txBody>
      </p:sp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3AB980F4-7BC0-1446-B501-C9175F4AE5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B6B7E0A8-DC0E-F646-A454-BC5BD57C5BF4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6">
            <a:extLst>
              <a:ext uri="{FF2B5EF4-FFF2-40B4-BE49-F238E27FC236}">
                <a16:creationId xmlns:a16="http://schemas.microsoft.com/office/drawing/2014/main" id="{5AE27480-FFA5-D04E-85D7-25E9874AE1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B0E65048-4280-5D4A-BF11-86099936202D}" type="slidenum">
              <a:rPr lang="en-GB" altLang="en-US" sz="1200" smtClean="0"/>
              <a:pPr/>
              <a:t>54</a:t>
            </a:fld>
            <a:endParaRPr lang="en-GB" altLang="en-US" sz="1200"/>
          </a:p>
        </p:txBody>
      </p:sp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6D677D6B-1B48-0146-9025-53810C8A92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B6928025-9552-864D-B178-942CD8434BA3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6">
            <a:extLst>
              <a:ext uri="{FF2B5EF4-FFF2-40B4-BE49-F238E27FC236}">
                <a16:creationId xmlns:a16="http://schemas.microsoft.com/office/drawing/2014/main" id="{FAEBD7A6-163F-104F-8DDE-054B1721CD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ABF25C7B-2D2F-964A-B8A9-FB4784696CEB}" type="slidenum">
              <a:rPr lang="en-GB" altLang="en-US" sz="1200" smtClean="0"/>
              <a:pPr/>
              <a:t>55</a:t>
            </a:fld>
            <a:endParaRPr lang="en-GB" altLang="en-US" sz="1200"/>
          </a:p>
        </p:txBody>
      </p:sp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6164F621-3EA3-F741-9DCC-554B9128BA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028880AA-FBD5-9946-8D42-F4E2395ED41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F813C9D0-F5DC-0640-A907-B01CC86D8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AD2DC2-77CF-2549-999F-BCC2BD70B9E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4373033-4033-7D4C-9AA6-774C19FE4E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785F7D1-F0C8-1840-A227-ADB675E99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1A05FBAA-3E51-0F49-86C5-F1A6B58BE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678365-2561-924F-B192-600A2E183E4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F1388C6-124D-6B40-AA56-CA52FBD881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149FC26-D551-9B4E-B0A2-54C94F277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6">
            <a:extLst>
              <a:ext uri="{FF2B5EF4-FFF2-40B4-BE49-F238E27FC236}">
                <a16:creationId xmlns:a16="http://schemas.microsoft.com/office/drawing/2014/main" id="{42B4CBBA-4344-6D4E-8938-DA3AD9FE0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1B822105-1ED4-684C-BA82-CB73E1F15B1A}" type="slidenum">
              <a:rPr lang="en-GB" altLang="en-US" sz="1200" smtClean="0"/>
              <a:pPr/>
              <a:t>23</a:t>
            </a:fld>
            <a:endParaRPr lang="en-GB" altLang="en-US" sz="1200"/>
          </a:p>
        </p:txBody>
      </p:sp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608476B1-02FA-B84B-8145-D904CC44F4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9576C7C8-4629-F445-882A-17F1844A1A65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DF8D77D3-843C-054A-9AFA-E47C0DE9C8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95EFA174-6CA0-004F-BA6F-2D6B0E981B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38383510-9A66-4E47-8641-B1BA038DB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2DA1A0-E44A-D44C-B8F8-671E65B07606}" type="slidenum"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GB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4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1072C45F-9427-E44D-82AA-53CBAB5FB4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9AC88E4-055E-044D-B110-246A3AE5A0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40DE40F5-F75A-3F44-9199-5C847D26C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A9EDAE-05EB-9B4C-BC8E-A7A936F84DE2}" type="slidenum"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GB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23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6">
            <a:extLst>
              <a:ext uri="{FF2B5EF4-FFF2-40B4-BE49-F238E27FC236}">
                <a16:creationId xmlns:a16="http://schemas.microsoft.com/office/drawing/2014/main" id="{465358D3-F419-6E42-AB89-D80DAB0CF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0725B3E1-F3D4-B64A-AAB6-509B58035F2F}" type="slidenum">
              <a:rPr lang="en-GB" altLang="en-US" sz="1200" smtClean="0"/>
              <a:pPr/>
              <a:t>29</a:t>
            </a:fld>
            <a:endParaRPr lang="en-GB" altLang="en-US" sz="1200"/>
          </a:p>
        </p:txBody>
      </p:sp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7106B372-314A-534A-9BDE-12737D9D66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5A3D4CB1-163F-0647-81BD-6C51482BF18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6">
            <a:extLst>
              <a:ext uri="{FF2B5EF4-FFF2-40B4-BE49-F238E27FC236}">
                <a16:creationId xmlns:a16="http://schemas.microsoft.com/office/drawing/2014/main" id="{A86BE08D-40BE-684D-88CA-507188136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4DFC2C0C-F0F5-314B-B108-E36A1C4B209A}" type="slidenum">
              <a:rPr lang="en-GB" altLang="en-US" sz="1200" smtClean="0"/>
              <a:pPr/>
              <a:t>30</a:t>
            </a:fld>
            <a:endParaRPr lang="en-GB" altLang="en-US" sz="1200"/>
          </a:p>
        </p:txBody>
      </p:sp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3733BE52-74E6-2B43-8E4B-C2EEDF7462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3006874A-4495-3A48-AA0A-D9FE5001448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A15D-E5D8-4773-A7E0-E0C552D04FFE}" type="slidenum">
              <a:rPr lang="en-GB" smtClean="0"/>
              <a:t>34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1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7159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796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67" y="1270001"/>
            <a:ext cx="4487333" cy="570618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9334" y="1270001"/>
            <a:ext cx="4487333" cy="570618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719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6000" y="0"/>
            <a:ext cx="711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2667" y="1270000"/>
            <a:ext cx="4487333" cy="27675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49334" y="1270000"/>
            <a:ext cx="4487333" cy="27675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2667" y="4206876"/>
            <a:ext cx="4487333" cy="27693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9334" y="4206876"/>
            <a:ext cx="4487333" cy="27693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60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711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2667" y="1270000"/>
            <a:ext cx="4487333" cy="27675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2667" y="4206876"/>
            <a:ext cx="4487333" cy="27693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249334" y="1270001"/>
            <a:ext cx="4487333" cy="57061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56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4BCAA67-0CCF-9746-BF79-B710E6B2A31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0160000" cy="8461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80">
                <a:srgbClr val="030795"/>
              </a:gs>
              <a:gs pos="100000">
                <a:srgbClr val="0F20A6">
                  <a:alpha val="77000"/>
                </a:srgbClr>
              </a:gs>
              <a:gs pos="42000">
                <a:srgbClr val="000090">
                  <a:alpha val="74000"/>
                </a:srgbClr>
              </a:gs>
            </a:gsLst>
            <a:lin ang="15000000" scaled="0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64445" y="0"/>
            <a:ext cx="7281333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lIns="56444" tIns="56444" rIns="100345" bIns="56444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14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5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2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DC21CDA-0193-6C47-A0CC-B81EF9E319B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0160000" cy="762000"/>
          </a:xfrm>
          <a:prstGeom prst="rect">
            <a:avLst/>
          </a:prstGeom>
          <a:gradFill flip="none" rotWithShape="1">
            <a:gsLst>
              <a:gs pos="53000">
                <a:srgbClr val="0F419A"/>
              </a:gs>
              <a:gs pos="100000">
                <a:srgbClr val="0F419A">
                  <a:alpha val="11000"/>
                </a:srgbClr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1029" name="Rectangle 2">
            <a:extLst>
              <a:ext uri="{FF2B5EF4-FFF2-40B4-BE49-F238E27FC236}">
                <a16:creationId xmlns:a16="http://schemas.microsoft.com/office/drawing/2014/main" id="{56B027BE-6A8E-FC46-A652-C6B8C4216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1270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1524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030" name="Rectangle 3">
            <a:extLst>
              <a:ext uri="{FF2B5EF4-FFF2-40B4-BE49-F238E27FC236}">
                <a16:creationId xmlns:a16="http://schemas.microsoft.com/office/drawing/2014/main" id="{FA2F4FD5-8171-1548-842A-A4029F086A98}"/>
              </a:ext>
            </a:extLst>
          </p:cNvPr>
          <p:cNvSpPr>
            <a:spLocks/>
          </p:cNvSpPr>
          <p:nvPr/>
        </p:nvSpPr>
        <p:spPr bwMode="auto">
          <a:xfrm rot="5400000">
            <a:off x="4775200" y="2235200"/>
            <a:ext cx="609600" cy="10160000"/>
          </a:xfrm>
          <a:prstGeom prst="rect">
            <a:avLst/>
          </a:prstGeom>
          <a:gradFill flip="none" rotWithShape="1">
            <a:gsLst>
              <a:gs pos="9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50000"/>
                </a:schemeClr>
              </a:gs>
            </a:gsLst>
            <a:lin ang="162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034" name="Rectangle 5">
            <a:extLst>
              <a:ext uri="{FF2B5EF4-FFF2-40B4-BE49-F238E27FC236}">
                <a16:creationId xmlns:a16="http://schemas.microsoft.com/office/drawing/2014/main" id="{2EC3F907-A2B6-3E4E-B752-C9B96A72B34F}"/>
              </a:ext>
            </a:extLst>
          </p:cNvPr>
          <p:cNvSpPr>
            <a:spLocks/>
          </p:cNvSpPr>
          <p:nvPr/>
        </p:nvSpPr>
        <p:spPr bwMode="auto">
          <a:xfrm>
            <a:off x="2641600" y="7086600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150" bIns="0" anchor="ctr">
            <a:spAutoFit/>
          </a:bodyPr>
          <a:lstStyle>
            <a:lvl1pPr marL="4445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dirty="0">
                <a:solidFill>
                  <a:srgbClr val="606060"/>
                </a:solidFill>
                <a:cs typeface="Arial" panose="020B0604020202020204" pitchFamily="34" charset="0"/>
              </a:rPr>
              <a:t>Stephan </a:t>
            </a:r>
            <a:r>
              <a:rPr lang="en-US" altLang="en-US" sz="1200" dirty="0" err="1">
                <a:solidFill>
                  <a:srgbClr val="606060"/>
                </a:solidFill>
                <a:cs typeface="Arial" panose="020B0604020202020204" pitchFamily="34" charset="0"/>
              </a:rPr>
              <a:t>Russenschuck</a:t>
            </a:r>
            <a:r>
              <a:rPr lang="en-US" altLang="en-US" sz="1200" dirty="0">
                <a:solidFill>
                  <a:srgbClr val="606060"/>
                </a:solidFill>
                <a:cs typeface="Arial" panose="020B0604020202020204" pitchFamily="34" charset="0"/>
              </a:rPr>
              <a:t>, CERN  TE-MSC-MM, 1211 Geneva 23</a:t>
            </a:r>
          </a:p>
          <a:p>
            <a:pPr algn="ctr" eaLnBrk="1" hangingPunct="1">
              <a:defRPr/>
            </a:pPr>
            <a:r>
              <a:rPr lang="en-US" altLang="en-US" sz="1200" dirty="0">
                <a:solidFill>
                  <a:srgbClr val="606060"/>
                </a:solidFill>
                <a:cs typeface="Arial" panose="020B0604020202020204" pitchFamily="34" charset="0"/>
              </a:rPr>
              <a:t>PhD School “Italo </a:t>
            </a:r>
            <a:r>
              <a:rPr lang="en-US" altLang="en-US" sz="1200" dirty="0" err="1">
                <a:solidFill>
                  <a:srgbClr val="606060"/>
                </a:solidFill>
                <a:cs typeface="Arial" panose="020B0604020202020204" pitchFamily="34" charset="0"/>
              </a:rPr>
              <a:t>Gorini</a:t>
            </a:r>
            <a:r>
              <a:rPr lang="en-US" altLang="en-US" sz="1200" dirty="0">
                <a:solidFill>
                  <a:srgbClr val="606060"/>
                </a:solidFill>
                <a:cs typeface="Arial" panose="020B0604020202020204" pitchFamily="34" charset="0"/>
              </a:rPr>
              <a:t>” 2020</a:t>
            </a:r>
          </a:p>
        </p:txBody>
      </p:sp>
      <p:pic>
        <p:nvPicPr>
          <p:cNvPr id="1035" name="Picture 2" descr="LogoOutline-Black-01.jpg">
            <a:extLst>
              <a:ext uri="{FF2B5EF4-FFF2-40B4-BE49-F238E27FC236}">
                <a16:creationId xmlns:a16="http://schemas.microsoft.com/office/drawing/2014/main" id="{99244A00-AA3F-9F42-B3CF-592EB2A3937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4" r:id="rId2"/>
    <p:sldLayoutId id="2147485115" r:id="rId3"/>
    <p:sldLayoutId id="2147485116" r:id="rId4"/>
    <p:sldLayoutId id="2147485117" r:id="rId5"/>
    <p:sldLayoutId id="2147485119" r:id="rId6"/>
    <p:sldLayoutId id="2147485121" r:id="rId7"/>
    <p:sldLayoutId id="2147485122" r:id="rId8"/>
    <p:sldLayoutId id="2147485124" r:id="rId9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+mj-lt"/>
          <a:ea typeface="ＭＳ Ｐゴシック" charset="-128"/>
          <a:cs typeface="ＭＳ Ｐゴシック" charset="0"/>
          <a:sym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9pPr>
    </p:titleStyle>
    <p:bodyStyle>
      <a:lvl1pPr marL="425450" indent="-381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94000"/>
        <a:buFont typeface="Wingdings" pitchFamily="2" charset="2"/>
        <a:buChar char="è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  <a:sym typeface="Arial" panose="020B0604020202020204" pitchFamily="34" charset="0"/>
        </a:defRPr>
      </a:lvl1pPr>
      <a:lvl2pPr marL="819150" indent="-3175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  <a:sym typeface="Arial" panose="020B0604020202020204" pitchFamily="34" charset="0"/>
        </a:defRPr>
      </a:lvl2pPr>
      <a:lvl3pPr marL="1263650" indent="-254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  <a:sym typeface="Arial" panose="020B0604020202020204" pitchFamily="34" charset="0"/>
        </a:defRPr>
      </a:lvl3pPr>
      <a:lvl4pPr marL="1771650" indent="-2540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  <a:sym typeface="Arial" panose="020B0604020202020204" pitchFamily="34" charset="0"/>
        </a:defRPr>
      </a:lvl4pPr>
      <a:lvl5pPr marL="2279650" indent="-254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  <a:sym typeface="Arial" panose="020B0604020202020204" pitchFamily="34" charset="0"/>
        </a:defRPr>
      </a:lvl5pPr>
      <a:lvl6pPr marL="2736850" indent="-254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3194050" indent="-254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651250" indent="-254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4108450" indent="-254000" algn="l" rtl="0" eaLnBrk="1" fontAlgn="base" hangingPunct="1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5.cern.ch/asbuilt/plsql/mtf.home" TargetMode="External"/><Relationship Id="rId2" Type="http://schemas.openxmlformats.org/officeDocument/2006/relationships/hyperlink" Target="https://norma-db.web.cern.ch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edms.cern.ch/ui/%23!master/portal/tab?hom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alibrationUseCase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BC430288-D2AA-9142-8A7D-527AFAFECB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1528" y="1505744"/>
            <a:ext cx="8551863" cy="2624138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</a:t>
            </a:r>
            <a:b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Running a (magnetic) measurement laboratory</a:t>
            </a:r>
            <a:b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– the value-shop model, uncertainty and calibration, ignorance, avatars and twins</a:t>
            </a:r>
            <a:b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2800" dirty="0">
                <a:solidFill>
                  <a:srgbClr val="0432FF"/>
                </a:solidFill>
                <a:ea typeface="ＭＳ Ｐゴシック" panose="020B0600070205080204" pitchFamily="34" charset="-128"/>
              </a:rPr>
            </a:br>
            <a:r>
              <a:rPr lang="en-US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endParaRPr lang="en-US" altLang="en-US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8130CF97-C6F4-F04B-8CA1-A752C8150D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27200" y="5105400"/>
            <a:ext cx="7112000" cy="592138"/>
          </a:xfrm>
        </p:spPr>
        <p:txBody>
          <a:bodyPr/>
          <a:lstStyle/>
          <a:p>
            <a:pPr>
              <a:lnSpc>
                <a:spcPts val="1775"/>
              </a:lnSpc>
            </a:pPr>
            <a:r>
              <a:rPr lang="en-US" altLang="en-US" sz="22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Stephan </a:t>
            </a:r>
            <a:r>
              <a:rPr lang="en-US" altLang="en-US" sz="22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Russenschuck</a:t>
            </a:r>
            <a:r>
              <a:rPr lang="en-US" altLang="en-US" sz="22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2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Gorini</a:t>
            </a:r>
            <a:r>
              <a:rPr lang="en-US" altLang="en-US" sz="22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 smtClean="0">
                <a:solidFill>
                  <a:srgbClr val="0432FF"/>
                </a:solidFill>
                <a:ea typeface="ＭＳ Ｐゴシック" panose="020B0600070205080204" pitchFamily="34" charset="-128"/>
              </a:rPr>
              <a:t>2020</a:t>
            </a:r>
            <a:endParaRPr lang="en-US" altLang="en-US" sz="22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>
              <a:lnSpc>
                <a:spcPts val="1775"/>
              </a:lnSpc>
            </a:pPr>
            <a:endParaRPr lang="en-US" altLang="en-US" sz="22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endParaRPr lang="en-US" altLang="en-US" sz="22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55AE8BB9-6B30-9C43-AC7B-88CF93BF9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452" y="209600"/>
            <a:ext cx="7112000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Measuring Room: A Lesson Learnt</a:t>
            </a:r>
          </a:p>
        </p:txBody>
      </p:sp>
      <p:pic>
        <p:nvPicPr>
          <p:cNvPr id="73730" name="Picture 3">
            <a:extLst>
              <a:ext uri="{FF2B5EF4-FFF2-40B4-BE49-F238E27FC236}">
                <a16:creationId xmlns:a16="http://schemas.microsoft.com/office/drawing/2014/main" id="{16B9DA9A-E56E-774F-9F84-2E1525A98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" y="1145704"/>
            <a:ext cx="5971082" cy="447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4C6A99-B4CE-7948-A95D-824D49A5A289}"/>
              </a:ext>
            </a:extLst>
          </p:cNvPr>
          <p:cNvSpPr txBox="1"/>
          <p:nvPr/>
        </p:nvSpPr>
        <p:spPr>
          <a:xfrm>
            <a:off x="6880200" y="1793776"/>
            <a:ext cx="210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Vibration control:</a:t>
            </a:r>
          </a:p>
          <a:p>
            <a:r>
              <a:rPr lang="en-US" dirty="0"/>
              <a:t>locally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9AB23-A1DE-C149-8390-FD5339183E8F}"/>
              </a:ext>
            </a:extLst>
          </p:cNvPr>
          <p:cNvSpPr txBox="1"/>
          <p:nvPr/>
        </p:nvSpPr>
        <p:spPr>
          <a:xfrm>
            <a:off x="6953051" y="5264797"/>
            <a:ext cx="2036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control:</a:t>
            </a:r>
          </a:p>
          <a:p>
            <a:r>
              <a:rPr lang="en-US" dirty="0"/>
              <a:t>globally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0F2184-8E21-3843-BCF9-A9DCC023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577752"/>
            <a:ext cx="9144000" cy="3908152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Hirsch-index R</a:t>
            </a:r>
            <a:r>
              <a:rPr lang="en-US" dirty="0"/>
              <a:t>&amp;D: </a:t>
            </a:r>
            <a:r>
              <a:rPr lang="en-GB" dirty="0"/>
              <a:t>New measurement technologies and devices (not specific to a project).  Theory and proof of principle. Operational (R&amp;D) budget. TECH/DOCT students, co-supervision with universities. 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Project-driven</a:t>
            </a:r>
            <a:r>
              <a:rPr lang="en-US" dirty="0"/>
              <a:t> R&amp;</a:t>
            </a:r>
            <a:r>
              <a:rPr lang="en-US" dirty="0">
                <a:solidFill>
                  <a:srgbClr val="0432FF"/>
                </a:solidFill>
              </a:rPr>
              <a:t>D</a:t>
            </a:r>
            <a:r>
              <a:rPr lang="en-US" dirty="0"/>
              <a:t>: </a:t>
            </a:r>
            <a:r>
              <a:rPr lang="en-GB" dirty="0"/>
              <a:t>New bench to be developed for specific measurement tasks. Project budget (CERN accelerators and approved physics experiments).</a:t>
            </a:r>
          </a:p>
          <a:p>
            <a:r>
              <a:rPr lang="en-GB" dirty="0">
                <a:solidFill>
                  <a:srgbClr val="0432FF"/>
                </a:solidFill>
              </a:rPr>
              <a:t>Project-driven development: </a:t>
            </a:r>
            <a:r>
              <a:rPr lang="en-GB" dirty="0"/>
              <a:t>Preparation of new components (shafts, coils, FFMM class). Project budget.</a:t>
            </a:r>
          </a:p>
          <a:p>
            <a:r>
              <a:rPr lang="en-GB" dirty="0">
                <a:solidFill>
                  <a:srgbClr val="0432FF"/>
                </a:solidFill>
              </a:rPr>
              <a:t>Win-win collaborations </a:t>
            </a:r>
            <a:r>
              <a:rPr lang="en-GB" dirty="0"/>
              <a:t>(partner institutes, industry): Development of special purpose equipment. External funding sources (material and personnel). </a:t>
            </a:r>
          </a:p>
          <a:p>
            <a:r>
              <a:rPr lang="en-GB" dirty="0">
                <a:solidFill>
                  <a:srgbClr val="0432FF"/>
                </a:solidFill>
              </a:rPr>
              <a:t>Industrial-type services: </a:t>
            </a:r>
            <a:r>
              <a:rPr lang="en-GB" dirty="0"/>
              <a:t>Standard measurements with existing equipment. Operational, project budgets or external funding. Technology transfer (licencing) to partner institutes or industry.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7C1FF-AE9A-9A4B-A259-5745CA25E808}"/>
              </a:ext>
            </a:extLst>
          </p:cNvPr>
          <p:cNvSpPr txBox="1"/>
          <p:nvPr/>
        </p:nvSpPr>
        <p:spPr>
          <a:xfrm>
            <a:off x="831528" y="209600"/>
            <a:ext cx="4469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Modus Operandi of the MM Section</a:t>
            </a:r>
          </a:p>
        </p:txBody>
      </p:sp>
    </p:spTree>
    <p:extLst>
      <p:ext uri="{BB962C8B-B14F-4D97-AF65-F5344CB8AC3E}">
        <p14:creationId xmlns:p14="http://schemas.microsoft.com/office/powerpoint/2010/main" val="245948634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5CB4DB9-A3CC-5B4B-9FFB-CF7EEC135B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5504" y="209600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Measurement Paradigm 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AF091B0-E881-B04B-A418-6FCC50BCA1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2800" y="990600"/>
            <a:ext cx="8458200" cy="5105400"/>
          </a:xfrm>
        </p:spPr>
        <p:txBody>
          <a:bodyPr/>
          <a:lstStyle/>
          <a:p>
            <a:r>
              <a:rPr lang="en-US" altLang="en-US" sz="22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Measurements for design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Material properties and design choices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Software and model validation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Dynamic effects</a:t>
            </a:r>
          </a:p>
          <a:p>
            <a:r>
              <a:rPr lang="en-US" altLang="en-US" sz="22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Measurements for magnet production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Prototype qualification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Quality assurance (error tracking); acceptance testing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Magnet to magnet reproducibility (check tolerances)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Shimming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Requalification after repair</a:t>
            </a:r>
          </a:p>
          <a:p>
            <a:r>
              <a:rPr lang="en-US" altLang="en-US" sz="22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Measurements for accelerator operation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Field description (feed forward compensation)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Field quality (resonances)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Online monitoring (pre-cycling)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A8EFD42-FE5C-374F-B9DA-9A13DD2C91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3496" y="137592"/>
            <a:ext cx="95250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Beam Physicists, Magnet </a:t>
            </a:r>
            <a:r>
              <a:rPr lang="en-US" altLang="en-US" dirty="0">
                <a:ea typeface="ＭＳ Ｐゴシック" panose="020B0600070205080204" pitchFamily="34" charset="-128"/>
              </a:rPr>
              <a:t>Designers</a:t>
            </a:r>
            <a:r>
              <a:rPr lang="en-US" altLang="en-US" sz="2000" dirty="0">
                <a:ea typeface="ＭＳ Ｐゴシック" panose="020B0600070205080204" pitchFamily="34" charset="-128"/>
              </a:rPr>
              <a:t>, and Measurement Engineers </a:t>
            </a:r>
          </a:p>
        </p:txBody>
      </p:sp>
      <p:pic>
        <p:nvPicPr>
          <p:cNvPr id="20482" name="Picture 3" descr="reservoir-dogs-shootout-gif.gif">
            <a:extLst>
              <a:ext uri="{FF2B5EF4-FFF2-40B4-BE49-F238E27FC236}">
                <a16:creationId xmlns:a16="http://schemas.microsoft.com/office/drawing/2014/main" id="{771092A6-1481-4F40-A494-72E5C9318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20" y="1361728"/>
            <a:ext cx="819308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>
            <a:extLst>
              <a:ext uri="{FF2B5EF4-FFF2-40B4-BE49-F238E27FC236}">
                <a16:creationId xmlns:a16="http://schemas.microsoft.com/office/drawing/2014/main" id="{51264219-3C80-7647-B223-15B313BDF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20" y="5106144"/>
            <a:ext cx="9308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Everybody believes in measurements, but the measurement engineer himself.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Nobody believes in field simulations, but the field computation expert himself.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5F26B955-A4AE-1A4A-AA50-68AED19C5D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1800" y="152400"/>
            <a:ext cx="8839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 Coherence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grpSp>
        <p:nvGrpSpPr>
          <p:cNvPr id="10242" name="Group 3">
            <a:extLst>
              <a:ext uri="{FF2B5EF4-FFF2-40B4-BE49-F238E27FC236}">
                <a16:creationId xmlns:a16="http://schemas.microsoft.com/office/drawing/2014/main" id="{1A5B9FCB-02AB-664D-818C-6E90B366FC86}"/>
              </a:ext>
            </a:extLst>
          </p:cNvPr>
          <p:cNvGrpSpPr>
            <a:grpSpLocks/>
          </p:cNvGrpSpPr>
          <p:nvPr/>
        </p:nvGrpSpPr>
        <p:grpSpPr bwMode="auto">
          <a:xfrm>
            <a:off x="330200" y="1371600"/>
            <a:ext cx="9829800" cy="4946650"/>
            <a:chOff x="347663" y="1911210"/>
            <a:chExt cx="9829800" cy="4946790"/>
          </a:xfrm>
        </p:grpSpPr>
        <p:sp>
          <p:nvSpPr>
            <p:cNvPr id="10243" name="TextBox 3">
              <a:extLst>
                <a:ext uri="{FF2B5EF4-FFF2-40B4-BE49-F238E27FC236}">
                  <a16:creationId xmlns:a16="http://schemas.microsoft.com/office/drawing/2014/main" id="{7909A500-5D5A-B243-A88E-53EC2E81F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863" y="2819400"/>
              <a:ext cx="1274762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Machine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operation</a:t>
              </a:r>
            </a:p>
          </p:txBody>
        </p:sp>
        <p:sp>
          <p:nvSpPr>
            <p:cNvPr id="10244" name="TextBox 4">
              <a:extLst>
                <a:ext uri="{FF2B5EF4-FFF2-40B4-BE49-F238E27FC236}">
                  <a16:creationId xmlns:a16="http://schemas.microsoft.com/office/drawing/2014/main" id="{081B0CCF-CC98-4C46-A493-44FF68FC4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263" y="2819400"/>
              <a:ext cx="874712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Beam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optics</a:t>
              </a:r>
            </a:p>
          </p:txBody>
        </p:sp>
        <p:sp>
          <p:nvSpPr>
            <p:cNvPr id="10245" name="TextBox 5">
              <a:extLst>
                <a:ext uri="{FF2B5EF4-FFF2-40B4-BE49-F238E27FC236}">
                  <a16:creationId xmlns:a16="http://schemas.microsoft.com/office/drawing/2014/main" id="{4148DFDB-79B9-234D-B88B-4FA7E737C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913" y="2797175"/>
              <a:ext cx="1062037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Magnet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design</a:t>
              </a:r>
            </a:p>
          </p:txBody>
        </p:sp>
        <p:sp>
          <p:nvSpPr>
            <p:cNvPr id="10246" name="TextBox 6">
              <a:extLst>
                <a:ext uri="{FF2B5EF4-FFF2-40B4-BE49-F238E27FC236}">
                  <a16:creationId xmlns:a16="http://schemas.microsoft.com/office/drawing/2014/main" id="{B4054B5F-481E-5745-85B9-3D862A7F2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863" y="2819400"/>
              <a:ext cx="1631950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Magnet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manufacture</a:t>
              </a:r>
            </a:p>
          </p:txBody>
        </p:sp>
        <p:sp>
          <p:nvSpPr>
            <p:cNvPr id="10247" name="TextBox 7">
              <a:extLst>
                <a:ext uri="{FF2B5EF4-FFF2-40B4-BE49-F238E27FC236}">
                  <a16:creationId xmlns:a16="http://schemas.microsoft.com/office/drawing/2014/main" id="{15638F6E-1D3C-9944-8418-C6D085BE3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7225" y="2797175"/>
              <a:ext cx="1900238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Magnetic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measurements</a:t>
              </a:r>
            </a:p>
          </p:txBody>
        </p:sp>
        <p:sp>
          <p:nvSpPr>
            <p:cNvPr id="10248" name="TextBox 13">
              <a:extLst>
                <a:ext uri="{FF2B5EF4-FFF2-40B4-BE49-F238E27FC236}">
                  <a16:creationId xmlns:a16="http://schemas.microsoft.com/office/drawing/2014/main" id="{F5E07BF7-3EC2-3541-B159-C6F0587A0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6200" y="4191000"/>
              <a:ext cx="3422410" cy="84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</a:rPr>
                <a:t>Measurement artifacts,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</a:rPr>
                <a:t>Unexpected physical phenomena,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</a:rPr>
                <a:t>Modeling and manufacturing errors</a:t>
              </a:r>
            </a:p>
          </p:txBody>
        </p:sp>
        <p:sp>
          <p:nvSpPr>
            <p:cNvPr id="10249" name="TextBox 14">
              <a:extLst>
                <a:ext uri="{FF2B5EF4-FFF2-40B4-BE49-F238E27FC236}">
                  <a16:creationId xmlns:a16="http://schemas.microsoft.com/office/drawing/2014/main" id="{362250D9-9191-9342-A4C7-3E5E755D0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113" y="3886200"/>
              <a:ext cx="1447800" cy="59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Alignment tolerances</a:t>
              </a:r>
            </a:p>
          </p:txBody>
        </p:sp>
        <p:sp>
          <p:nvSpPr>
            <p:cNvPr id="10250" name="TextBox 15">
              <a:extLst>
                <a:ext uri="{FF2B5EF4-FFF2-40B4-BE49-F238E27FC236}">
                  <a16:creationId xmlns:a16="http://schemas.microsoft.com/office/drawing/2014/main" id="{EC373580-C31C-C548-9B65-E79EF89531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9231" y="5449965"/>
              <a:ext cx="1661800" cy="34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Dynamic effects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A64D5EC3-8BA4-E248-84CA-417A408DE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176" y="5449848"/>
              <a:ext cx="2354262" cy="657244"/>
            </a:xfrm>
            <a:prstGeom prst="rect">
              <a:avLst/>
            </a:prstGeom>
            <a:noFill/>
            <a:ln w="12700" cmpd="sng">
              <a:solidFill>
                <a:schemeClr val="bg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lIns="101599" tIns="50799" rIns="101599" bIns="50799"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Empirical Magnet </a:t>
              </a:r>
            </a:p>
            <a:p>
              <a:pPr eaLnBrk="1" hangingPunct="1">
                <a:defRPr/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Model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9FA3B6-8B39-3548-9A7D-A96A2D6976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65713" y="4114722"/>
              <a:ext cx="4195763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10AFA0E-F118-424D-866E-A77DAEC532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430838" y="5907061"/>
              <a:ext cx="3844925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956D469-A5EE-5D4D-9075-075526A847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474913" y="4571935"/>
              <a:ext cx="1627188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603A14B-DF3B-3A41-A091-8F2CC26E92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66863" y="3200296"/>
              <a:ext cx="465138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B360119-2843-494F-8589-D826B542B2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35526" y="3179659"/>
              <a:ext cx="465137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D639BA-B735-BB44-9716-486D450CC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3" y="2819286"/>
              <a:ext cx="2593975" cy="830286"/>
            </a:xfrm>
            <a:prstGeom prst="rect">
              <a:avLst/>
            </a:prstGeom>
            <a:noFill/>
            <a:ln w="9525">
              <a:solidFill>
                <a:srgbClr val="D8D8D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1599" tIns="50799" rIns="101599" bIns="50799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sym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25F5AF-2174-5447-A84A-94461AF2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338" y="2797060"/>
              <a:ext cx="3263900" cy="830286"/>
            </a:xfrm>
            <a:prstGeom prst="rect">
              <a:avLst/>
            </a:prstGeom>
            <a:noFill/>
            <a:ln w="9525">
              <a:solidFill>
                <a:srgbClr val="D8D8D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1599" tIns="50799" rIns="101599" bIns="50799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sym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DB6FEF-3EFA-B648-A909-0F5859ADE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7851" y="2797060"/>
              <a:ext cx="1903412" cy="830286"/>
            </a:xfrm>
            <a:prstGeom prst="rect">
              <a:avLst/>
            </a:prstGeom>
            <a:noFill/>
            <a:ln w="9525">
              <a:solidFill>
                <a:srgbClr val="D8D8D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1599" tIns="50799" rIns="101599" bIns="50799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sym typeface="Arial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3EC84F-6767-6849-A257-674B4E508C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56713" y="3657509"/>
              <a:ext cx="0" cy="320049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73D264-8952-FD4B-9453-62C014ACC8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65713" y="3733712"/>
              <a:ext cx="0" cy="38101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EE68B2-DB1A-5F45-99D0-3BEE612753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27513" y="3733712"/>
              <a:ext cx="0" cy="17161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20A257-CB6F-4D4E-960D-A9261A3533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74913" y="3733712"/>
              <a:ext cx="0" cy="83822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4F2E8B-8E2B-3144-9022-7CCFA91688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2313" y="3809914"/>
              <a:ext cx="0" cy="30480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AF7EB07-1933-E24F-A17F-C814527F05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82638" y="5907061"/>
              <a:ext cx="213360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C43513C-0BBB-DC46-8E7F-ADFA2334A5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22313" y="6858000"/>
              <a:ext cx="8493125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67" name="Rectangle 24">
              <a:extLst>
                <a:ext uri="{FF2B5EF4-FFF2-40B4-BE49-F238E27FC236}">
                  <a16:creationId xmlns:a16="http://schemas.microsoft.com/office/drawing/2014/main" id="{E2751673-C355-4143-A7E6-659DADB8F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831" y="5145165"/>
              <a:ext cx="13716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8" name="TextBox 15">
              <a:extLst>
                <a:ext uri="{FF2B5EF4-FFF2-40B4-BE49-F238E27FC236}">
                  <a16:creationId xmlns:a16="http://schemas.microsoft.com/office/drawing/2014/main" id="{666DC619-F60C-3B42-9677-69E71419B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0128" y="6311219"/>
              <a:ext cx="3614770" cy="34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Online monitoring for machine control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7CAF446-6B0B-FC4A-A850-9B0DCE323A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75001" y="3200296"/>
              <a:ext cx="38100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7EA227C-CBAC-234B-B9EB-8251D809EE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75201" y="2590679"/>
              <a:ext cx="68580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71" name="TextBox 2">
              <a:extLst>
                <a:ext uri="{FF2B5EF4-FFF2-40B4-BE49-F238E27FC236}">
                  <a16:creationId xmlns:a16="http://schemas.microsoft.com/office/drawing/2014/main" id="{E4B0F970-C706-484F-A535-6E85F62C2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200" y="1911210"/>
              <a:ext cx="13827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Magnet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requirements</a:t>
              </a:r>
            </a:p>
          </p:txBody>
        </p:sp>
        <p:sp>
          <p:nvSpPr>
            <p:cNvPr id="10272" name="TextBox 3">
              <a:extLst>
                <a:ext uri="{FF2B5EF4-FFF2-40B4-BE49-F238E27FC236}">
                  <a16:creationId xmlns:a16="http://schemas.microsoft.com/office/drawing/2014/main" id="{60775D84-628B-8F42-9E49-15BA0ADCD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4200" y="1989138"/>
              <a:ext cx="14303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Magnet spec</a:t>
              </a:r>
              <a:r>
                <a:rPr lang="en-US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. 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1C5DEBC-7956-DE46-B7F8-76A2A9D1C1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213601" y="3200296"/>
              <a:ext cx="68580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74" name="TextBox 4">
              <a:extLst>
                <a:ext uri="{FF2B5EF4-FFF2-40B4-BE49-F238E27FC236}">
                  <a16:creationId xmlns:a16="http://schemas.microsoft.com/office/drawing/2014/main" id="{ACABC65A-902C-A84D-B48A-777A759F9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8593" y="2010661"/>
              <a:ext cx="20558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13469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Measurement needs</a:t>
              </a: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71FF8E2-BBB5-1C4C-B6C6-6B37242E67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488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Few Years Later</a:t>
            </a:r>
          </a:p>
        </p:txBody>
      </p:sp>
      <p:pic>
        <p:nvPicPr>
          <p:cNvPr id="8194" name="Picture 4" descr="NHPiC58.gif">
            <a:extLst>
              <a:ext uri="{FF2B5EF4-FFF2-40B4-BE49-F238E27FC236}">
                <a16:creationId xmlns:a16="http://schemas.microsoft.com/office/drawing/2014/main" id="{5612F035-3496-F64E-9205-54DDD94AD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616" y="1721768"/>
            <a:ext cx="70866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0465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9B622F79-4950-974C-8812-DD4B637DE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2648" y="108013"/>
            <a:ext cx="6553200" cy="6477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Avatars and Twins</a:t>
            </a:r>
          </a:p>
        </p:txBody>
      </p:sp>
      <p:pic>
        <p:nvPicPr>
          <p:cNvPr id="543747" name="Picture 3" descr="foil">
            <a:extLst>
              <a:ext uri="{FF2B5EF4-FFF2-40B4-BE49-F238E27FC236}">
                <a16:creationId xmlns:a16="http://schemas.microsoft.com/office/drawing/2014/main" id="{88E3CE13-519D-5D48-8353-F76F438573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120" y="1587245"/>
            <a:ext cx="3491454" cy="34432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43748" name="Picture 4" descr="foil">
            <a:extLst>
              <a:ext uri="{FF2B5EF4-FFF2-40B4-BE49-F238E27FC236}">
                <a16:creationId xmlns:a16="http://schemas.microsoft.com/office/drawing/2014/main" id="{BC867BE2-11B7-8B43-A7E1-3E56467E74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0120" y="1919937"/>
            <a:ext cx="3702299" cy="318589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580" name="Text Box 5">
            <a:extLst>
              <a:ext uri="{FF2B5EF4-FFF2-40B4-BE49-F238E27FC236}">
                <a16:creationId xmlns:a16="http://schemas.microsoft.com/office/drawing/2014/main" id="{7A7AA4A6-B1CE-9045-82A2-97FE4BD63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5105830"/>
            <a:ext cx="9056816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3" tIns="50797" rIns="101593" bIns="50797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2D Field map		                 	                            Good field region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3099A-D81D-1A43-ACEA-3FB319D9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832" y="3993886"/>
            <a:ext cx="2736304" cy="28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3AC8C132-D73D-064E-BE92-D0D9A349B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80" y="6231579"/>
            <a:ext cx="2819400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593" tIns="50797" rIns="101593" bIns="50797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tx1"/>
                </a:solidFill>
              </a:rPr>
              <a:t>	3D Field map		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0ABC0-DD42-E040-8564-8AE55877E319}"/>
              </a:ext>
            </a:extLst>
          </p:cNvPr>
          <p:cNvSpPr txBox="1"/>
          <p:nvPr/>
        </p:nvSpPr>
        <p:spPr>
          <a:xfrm>
            <a:off x="654929" y="839850"/>
            <a:ext cx="9505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Generalized field description from measurements (and simulations) with post-processing steps based on Kirchhoff’s theorem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90D406A-4EA0-B642-BF1B-6057102A027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41058" y="107356"/>
            <a:ext cx="7112000" cy="76200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Maxwell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s House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EB400A9-2F56-EC48-90C8-A4174E8AA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65532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Screen shot 2012-10-14 at 12.39.02 PM.png">
            <a:extLst>
              <a:ext uri="{FF2B5EF4-FFF2-40B4-BE49-F238E27FC236}">
                <a16:creationId xmlns:a16="http://schemas.microsoft.com/office/drawing/2014/main" id="{5F036BAB-BC9D-EB47-A9AD-3FE3DF353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68" y="838200"/>
            <a:ext cx="2296392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creen shot 2012-10-14 at 12.39.43 PM.png">
            <a:extLst>
              <a:ext uri="{FF2B5EF4-FFF2-40B4-BE49-F238E27FC236}">
                <a16:creationId xmlns:a16="http://schemas.microsoft.com/office/drawing/2014/main" id="{5EBEE001-35D1-3E4A-B615-4356CDD58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0800" y="838200"/>
            <a:ext cx="2330396" cy="228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 descr="Max_trieste5">
            <a:extLst>
              <a:ext uri="{FF2B5EF4-FFF2-40B4-BE49-F238E27FC236}">
                <a16:creationId xmlns:a16="http://schemas.microsoft.com/office/drawing/2014/main" id="{92587AAD-3D64-C241-91C0-52B6A6899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546"/>
          <a:stretch>
            <a:fillRect/>
          </a:stretch>
        </p:blipFill>
        <p:spPr>
          <a:xfrm>
            <a:off x="2717800" y="2497137"/>
            <a:ext cx="5526381" cy="42846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BB51-44E3-194A-8E7E-0ABA5039A1B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7512" y="137592"/>
            <a:ext cx="7112000" cy="762000"/>
          </a:xfrm>
        </p:spPr>
        <p:txBody>
          <a:bodyPr/>
          <a:lstStyle/>
          <a:p>
            <a:r>
              <a:rPr lang="en-US" dirty="0"/>
              <a:t>The Avatar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0F808-E7D4-8244-AA2B-106B4F88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52" y="925818"/>
            <a:ext cx="8496944" cy="5755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17FE0-BF3C-1C43-B2D3-001E245C91F3}"/>
              </a:ext>
            </a:extLst>
          </p:cNvPr>
          <p:cNvSpPr txBox="1"/>
          <p:nvPr/>
        </p:nvSpPr>
        <p:spPr>
          <a:xfrm>
            <a:off x="1365342" y="1073696"/>
            <a:ext cx="234650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Numerical model (FEM/BEM</a:t>
            </a:r>
          </a:p>
          <a:p>
            <a:r>
              <a:rPr lang="en-US" sz="2200" dirty="0"/>
              <a:t>Eigenfunctions)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9DA147-62A8-6642-BDD3-31A8F847CBDB}"/>
              </a:ext>
            </a:extLst>
          </p:cNvPr>
          <p:cNvSpPr txBox="1"/>
          <p:nvPr/>
        </p:nvSpPr>
        <p:spPr>
          <a:xfrm>
            <a:off x="1342013" y="2458918"/>
            <a:ext cx="2346506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Magnetic flux</a:t>
            </a:r>
          </a:p>
          <a:p>
            <a:r>
              <a:rPr lang="en-US" sz="2200" dirty="0"/>
              <a:t>density in </a:t>
            </a:r>
            <a:r>
              <a:rPr lang="en-US" sz="2200" dirty="0">
                <a:latin typeface="Symbol" pitchFamily="2" charset="2"/>
              </a:rPr>
              <a:t>W</a:t>
            </a:r>
          </a:p>
          <a:p>
            <a:endParaRPr lang="en-US" dirty="0">
              <a:latin typeface="Symbol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AC206-BBD6-F840-A0D3-289DC79BF2D9}"/>
              </a:ext>
            </a:extLst>
          </p:cNvPr>
          <p:cNvSpPr txBox="1"/>
          <p:nvPr/>
        </p:nvSpPr>
        <p:spPr>
          <a:xfrm>
            <a:off x="1342013" y="3861953"/>
            <a:ext cx="234650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Predicted signal</a:t>
            </a:r>
          </a:p>
          <a:p>
            <a:r>
              <a:rPr lang="en-US" sz="2200" dirty="0"/>
              <a:t>(Voltages, flux increments)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0F5A2-2560-454E-A6EE-AB56E0284BA6}"/>
              </a:ext>
            </a:extLst>
          </p:cNvPr>
          <p:cNvSpPr txBox="1"/>
          <p:nvPr/>
        </p:nvSpPr>
        <p:spPr>
          <a:xfrm>
            <a:off x="3927872" y="1073696"/>
            <a:ext cx="2448272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Magnetic </a:t>
            </a:r>
          </a:p>
          <a:p>
            <a:r>
              <a:rPr lang="en-US" sz="2200" dirty="0"/>
              <a:t>Measurement</a:t>
            </a:r>
          </a:p>
          <a:p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FA81F-BC14-1744-87F0-25700431A04D}"/>
              </a:ext>
            </a:extLst>
          </p:cNvPr>
          <p:cNvSpPr txBox="1"/>
          <p:nvPr/>
        </p:nvSpPr>
        <p:spPr>
          <a:xfrm>
            <a:off x="3983368" y="2428140"/>
            <a:ext cx="2448272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Raw signal</a:t>
            </a:r>
          </a:p>
          <a:p>
            <a:r>
              <a:rPr lang="en-US" sz="2200" dirty="0"/>
              <a:t>(integrated </a:t>
            </a:r>
          </a:p>
          <a:p>
            <a:r>
              <a:rPr lang="en-US" sz="2200" dirty="0"/>
              <a:t>voltages)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B7717-F968-7245-94FD-70022E0F565A}"/>
              </a:ext>
            </a:extLst>
          </p:cNvPr>
          <p:cNvSpPr/>
          <p:nvPr/>
        </p:nvSpPr>
        <p:spPr bwMode="auto">
          <a:xfrm>
            <a:off x="4143896" y="3782585"/>
            <a:ext cx="2232248" cy="118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D9B30-F5D2-8644-930B-E86E04AAFFE4}"/>
              </a:ext>
            </a:extLst>
          </p:cNvPr>
          <p:cNvSpPr txBox="1"/>
          <p:nvPr/>
        </p:nvSpPr>
        <p:spPr>
          <a:xfrm>
            <a:off x="3981393" y="3851023"/>
            <a:ext cx="2520280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Processed</a:t>
            </a:r>
          </a:p>
          <a:p>
            <a:r>
              <a:rPr lang="en-US" sz="2200" dirty="0"/>
              <a:t>signal (harmonics,</a:t>
            </a:r>
          </a:p>
          <a:p>
            <a:r>
              <a:rPr lang="en-US" sz="2200" dirty="0"/>
              <a:t>flux density)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3D99-9800-844C-A245-E29829BA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176" y="5034136"/>
            <a:ext cx="3340100" cy="1962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1211A-F5DC-B541-8715-6255B7E7F675}"/>
              </a:ext>
            </a:extLst>
          </p:cNvPr>
          <p:cNvSpPr txBox="1"/>
          <p:nvPr/>
        </p:nvSpPr>
        <p:spPr>
          <a:xfrm>
            <a:off x="1455701" y="6347900"/>
            <a:ext cx="5051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Collocation, Least-squares, Bayesian inversion (prior)</a:t>
            </a:r>
          </a:p>
        </p:txBody>
      </p:sp>
    </p:spTree>
    <p:extLst>
      <p:ext uri="{BB962C8B-B14F-4D97-AF65-F5344CB8AC3E}">
        <p14:creationId xmlns:p14="http://schemas.microsoft.com/office/powerpoint/2010/main" val="339149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7" descr="Screen shot 2012-11-02 at 4.50.22 PM.png">
            <a:extLst>
              <a:ext uri="{FF2B5EF4-FFF2-40B4-BE49-F238E27FC236}">
                <a16:creationId xmlns:a16="http://schemas.microsoft.com/office/drawing/2014/main" id="{AC1EC56D-65FE-984D-8E88-B9A9F379D2A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8" b="-623"/>
          <a:stretch>
            <a:fillRect/>
          </a:stretch>
        </p:blipFill>
        <p:spPr>
          <a:xfrm>
            <a:off x="7061200" y="838200"/>
            <a:ext cx="2986088" cy="2779713"/>
          </a:xfrm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45BEFCA4-8285-DA43-AB2B-96A4C7B92CB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965200" y="119516"/>
            <a:ext cx="8435280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Special Case: Multipoles (Solving of Boundary Value Problems)</a:t>
            </a:r>
          </a:p>
        </p:txBody>
      </p:sp>
      <p:sp>
        <p:nvSpPr>
          <p:cNvPr id="27651" name="TextBox 6">
            <a:extLst>
              <a:ext uri="{FF2B5EF4-FFF2-40B4-BE49-F238E27FC236}">
                <a16:creationId xmlns:a16="http://schemas.microsoft.com/office/drawing/2014/main" id="{1899FDFF-0859-1244-AC7C-B0BEF826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2743200"/>
            <a:ext cx="3974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2. Calculate the field components</a:t>
            </a:r>
          </a:p>
        </p:txBody>
      </p:sp>
      <p:sp>
        <p:nvSpPr>
          <p:cNvPr id="27652" name="TextBox 12">
            <a:extLst>
              <a:ext uri="{FF2B5EF4-FFF2-40B4-BE49-F238E27FC236}">
                <a16:creationId xmlns:a16="http://schemas.microsoft.com/office/drawing/2014/main" id="{101F488E-4627-9845-B4D1-E7967705B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143000"/>
            <a:ext cx="5051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dirty="0" err="1">
                <a:solidFill>
                  <a:srgbClr val="0F419A"/>
                </a:solidFill>
                <a:latin typeface="Arial" panose="020B0604020202020204" pitchFamily="34" charset="0"/>
              </a:rPr>
              <a:t>Eigensolutions</a:t>
            </a: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 of the Laplace equation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(coefficients are not known)</a:t>
            </a:r>
          </a:p>
        </p:txBody>
      </p:sp>
      <p:pic>
        <p:nvPicPr>
          <p:cNvPr id="27653" name="Picture 2" descr="Screen shot 2012-11-02 at 5.26.16 PM.png">
            <a:extLst>
              <a:ext uri="{FF2B5EF4-FFF2-40B4-BE49-F238E27FC236}">
                <a16:creationId xmlns:a16="http://schemas.microsoft.com/office/drawing/2014/main" id="{9CD860A4-0C68-8049-8C84-B22BCE939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1860610"/>
            <a:ext cx="47005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 descr="foil">
            <a:extLst>
              <a:ext uri="{FF2B5EF4-FFF2-40B4-BE49-F238E27FC236}">
                <a16:creationId xmlns:a16="http://schemas.microsoft.com/office/drawing/2014/main" id="{EC4A94AD-FE6A-B74B-8842-BFE288D4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600" y="4953000"/>
            <a:ext cx="23622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foil">
            <a:extLst>
              <a:ext uri="{FF2B5EF4-FFF2-40B4-BE49-F238E27FC236}">
                <a16:creationId xmlns:a16="http://schemas.microsoft.com/office/drawing/2014/main" id="{B9634462-A333-0C42-9276-54CD24A5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600" y="4953000"/>
            <a:ext cx="1866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foil">
            <a:extLst>
              <a:ext uri="{FF2B5EF4-FFF2-40B4-BE49-F238E27FC236}">
                <a16:creationId xmlns:a16="http://schemas.microsoft.com/office/drawing/2014/main" id="{07285112-5DFC-9C40-9EBE-38118073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00" y="5181600"/>
            <a:ext cx="18827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Content Placeholder 4" descr="Screen shot 2012-10-14 at 12.19.12 PM.png">
            <a:extLst>
              <a:ext uri="{FF2B5EF4-FFF2-40B4-BE49-F238E27FC236}">
                <a16:creationId xmlns:a16="http://schemas.microsoft.com/office/drawing/2014/main" id="{29B16305-392F-B949-AC3F-FA35093408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200" y="3200400"/>
            <a:ext cx="7010400" cy="1825625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B62A78C1-AF04-0B40-8A4F-F0672F5511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9480" y="149225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Iron Dominated Magnets</a:t>
            </a:r>
          </a:p>
        </p:txBody>
      </p:sp>
      <p:pic>
        <p:nvPicPr>
          <p:cNvPr id="388099" name="Picture 3" descr="foil">
            <a:extLst>
              <a:ext uri="{FF2B5EF4-FFF2-40B4-BE49-F238E27FC236}">
                <a16:creationId xmlns:a16="http://schemas.microsoft.com/office/drawing/2014/main" id="{D3DAE45E-43C6-5D44-BF61-A844AE1A2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9000" y="3657600"/>
            <a:ext cx="4910138" cy="32797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2291" name="Picture 4" descr="DSCF0966">
            <a:extLst>
              <a:ext uri="{FF2B5EF4-FFF2-40B4-BE49-F238E27FC236}">
                <a16:creationId xmlns:a16="http://schemas.microsoft.com/office/drawing/2014/main" id="{F494E9A1-B6DC-9243-998C-7035399AB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4038600"/>
            <a:ext cx="338613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pstunnel">
            <a:extLst>
              <a:ext uri="{FF2B5EF4-FFF2-40B4-BE49-F238E27FC236}">
                <a16:creationId xmlns:a16="http://schemas.microsoft.com/office/drawing/2014/main" id="{7C034A78-06E2-874B-9A05-F97C18D7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990600"/>
            <a:ext cx="37877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110D276B-E8A3-1042-80D8-88999AA5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0" y="990600"/>
            <a:ext cx="2601913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D2D27FB7-5A15-744B-999D-4DBA7BB663C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914001" y="123041"/>
            <a:ext cx="7112000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Solving of Boundary Value Problems</a:t>
            </a:r>
          </a:p>
        </p:txBody>
      </p:sp>
      <p:sp>
        <p:nvSpPr>
          <p:cNvPr id="28675" name="TextBox 13">
            <a:extLst>
              <a:ext uri="{FF2B5EF4-FFF2-40B4-BE49-F238E27FC236}">
                <a16:creationId xmlns:a16="http://schemas.microsoft.com/office/drawing/2014/main" id="{BF2C3807-9AB6-754E-AE88-9C6174154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20" y="1147971"/>
            <a:ext cx="8214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3. Measure the field on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domain boundary </a:t>
            </a: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and perform Fourier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    analysis (develop into the eigenfunctions).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Coefficients known here</a:t>
            </a: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8676" name="Picture 15" descr="Screen shot 2012-11-02 at 4.53.50 PM.png">
            <a:extLst>
              <a:ext uri="{FF2B5EF4-FFF2-40B4-BE49-F238E27FC236}">
                <a16:creationId xmlns:a16="http://schemas.microsoft.com/office/drawing/2014/main" id="{3F1FF09E-D205-604C-B270-662A19456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20" y="2121728"/>
            <a:ext cx="54752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8527A26-44B2-9648-8F19-6BBBABEB8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20" y="3015087"/>
            <a:ext cx="57072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4. Compare the known and unknown coefficients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E0325F4-F2AB-2C44-B929-34A6FEA2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55" y="5413884"/>
            <a:ext cx="687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F419A"/>
                </a:solidFill>
                <a:latin typeface="Arial" panose="020B0604020202020204" pitchFamily="34" charset="0"/>
              </a:rPr>
              <a:t>5. Put this into the original solution for the entire air domain </a:t>
            </a:r>
          </a:p>
        </p:txBody>
      </p:sp>
      <p:pic>
        <p:nvPicPr>
          <p:cNvPr id="12" name="Picture 15" descr="Screen shot 2012-11-02 at 5.26.23 PM.png">
            <a:extLst>
              <a:ext uri="{FF2B5EF4-FFF2-40B4-BE49-F238E27FC236}">
                <a16:creationId xmlns:a16="http://schemas.microsoft.com/office/drawing/2014/main" id="{15247C76-4A69-0249-A698-3A4DE5AE2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55" y="3595894"/>
            <a:ext cx="60213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Screen shot 2012-11-02 at 5.26.49 PM.png">
            <a:extLst>
              <a:ext uri="{FF2B5EF4-FFF2-40B4-BE49-F238E27FC236}">
                <a16:creationId xmlns:a16="http://schemas.microsoft.com/office/drawing/2014/main" id="{389DB4FE-0555-6C4B-9CD2-FE4DEF61C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55" y="4459494"/>
            <a:ext cx="5283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Screen shot 2012-11-02 at 5.27.20 PM.png">
            <a:extLst>
              <a:ext uri="{FF2B5EF4-FFF2-40B4-BE49-F238E27FC236}">
                <a16:creationId xmlns:a16="http://schemas.microsoft.com/office/drawing/2014/main" id="{8D439365-2E34-6041-B161-1A82C55D6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555" y="5986936"/>
            <a:ext cx="65405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>
            <a:extLst>
              <a:ext uri="{FF2B5EF4-FFF2-40B4-BE49-F238E27FC236}">
                <a16:creationId xmlns:a16="http://schemas.microsoft.com/office/drawing/2014/main" id="{FA180E9A-6DC4-9D4A-848B-B4751404A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413" y="138636"/>
            <a:ext cx="71120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  <a:sym typeface="Arial" charset="0"/>
              </a:rPr>
              <a:t>Rotating Coil Systems</a:t>
            </a:r>
          </a:p>
        </p:txBody>
      </p:sp>
      <p:pic>
        <p:nvPicPr>
          <p:cNvPr id="14338" name="Content Placeholder 2" descr="Rot_coil_2_Linac4.jpg">
            <a:extLst>
              <a:ext uri="{FF2B5EF4-FFF2-40B4-BE49-F238E27FC236}">
                <a16:creationId xmlns:a16="http://schemas.microsoft.com/office/drawing/2014/main" id="{AB9ADA79-8674-5B42-9B94-48D57933E83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847725"/>
            <a:ext cx="4319588" cy="2663825"/>
          </a:xfrm>
        </p:spPr>
      </p:pic>
      <p:pic>
        <p:nvPicPr>
          <p:cNvPr id="14339" name="Picture 1" descr="_NSR6844.jpg">
            <a:extLst>
              <a:ext uri="{FF2B5EF4-FFF2-40B4-BE49-F238E27FC236}">
                <a16:creationId xmlns:a16="http://schemas.microsoft.com/office/drawing/2014/main" id="{056B6764-8E88-7F4D-BFA0-2520EA716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888" y="3668711"/>
            <a:ext cx="3737656" cy="27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>
            <a:extLst>
              <a:ext uri="{FF2B5EF4-FFF2-40B4-BE49-F238E27FC236}">
                <a16:creationId xmlns:a16="http://schemas.microsoft.com/office/drawing/2014/main" id="{31038AAE-4F45-744A-AC96-AE37156B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48" y="3668711"/>
            <a:ext cx="3816424" cy="27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>
            <a:extLst>
              <a:ext uri="{FF2B5EF4-FFF2-40B4-BE49-F238E27FC236}">
                <a16:creationId xmlns:a16="http://schemas.microsoft.com/office/drawing/2014/main" id="{255951AC-C2F4-FE4A-9DE4-9BB5AB0FE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423" y="876300"/>
            <a:ext cx="442753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CE3D9E9-E98A-BF43-AF9D-EAF8C918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808" y="4625548"/>
            <a:ext cx="2527413" cy="22759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85858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1068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869E47-9BA0-A44E-9DFF-FEDD971A9CF1}"/>
              </a:ext>
            </a:extLst>
          </p:cNvPr>
          <p:cNvGrpSpPr/>
          <p:nvPr/>
        </p:nvGrpSpPr>
        <p:grpSpPr>
          <a:xfrm>
            <a:off x="4755224" y="3213936"/>
            <a:ext cx="5324714" cy="3673845"/>
            <a:chOff x="-555671" y="838200"/>
            <a:chExt cx="10241009" cy="6320024"/>
          </a:xfrm>
        </p:grpSpPr>
        <p:pic>
          <p:nvPicPr>
            <p:cNvPr id="45058" name="Picture 3">
              <a:extLst>
                <a:ext uri="{FF2B5EF4-FFF2-40B4-BE49-F238E27FC236}">
                  <a16:creationId xmlns:a16="http://schemas.microsoft.com/office/drawing/2014/main" id="{34262B6A-5947-0149-87C2-7252C02DB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838200"/>
              <a:ext cx="9593263" cy="6065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59" name="Rounded Rectangle 14">
              <a:extLst>
                <a:ext uri="{FF2B5EF4-FFF2-40B4-BE49-F238E27FC236}">
                  <a16:creationId xmlns:a16="http://schemas.microsoft.com/office/drawing/2014/main" id="{0957816B-7227-4147-820C-65CB36D6D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317" y="3611564"/>
              <a:ext cx="6547680" cy="113188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 type="stealth" w="sm" len="sm"/>
            </a:ln>
          </p:spPr>
          <p:txBody>
            <a:bodyPr wrap="none" lIns="0" tIns="0" rIns="0" bIns="0" anchor="ctr"/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      Fixed/rotating coils</a:t>
              </a:r>
            </a:p>
          </p:txBody>
        </p:sp>
        <p:sp>
          <p:nvSpPr>
            <p:cNvPr id="45060" name="Rounded Rectangle 11">
              <a:extLst>
                <a:ext uri="{FF2B5EF4-FFF2-40B4-BE49-F238E27FC236}">
                  <a16:creationId xmlns:a16="http://schemas.microsoft.com/office/drawing/2014/main" id="{36D841A8-A18F-F648-88D7-A4928CA30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8" y="4114800"/>
              <a:ext cx="4346575" cy="14938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175" algn="ctr">
              <a:solidFill>
                <a:schemeClr val="tx1"/>
              </a:solidFill>
              <a:round/>
              <a:headEnd/>
              <a:tailEnd type="stealth" w="sm" len="sm"/>
            </a:ln>
          </p:spPr>
          <p:txBody>
            <a:bodyPr wrap="none" lIns="0" tIns="0" rIns="0" bIns="0" anchor="ctr"/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/>
              </a:r>
              <a:br>
                <a:rPr lang="en-US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</a:br>
              <a:r>
                <a:rPr lang="en-US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Hall sensor</a:t>
              </a:r>
            </a:p>
          </p:txBody>
        </p:sp>
        <p:sp>
          <p:nvSpPr>
            <p:cNvPr id="45061" name="Rounded Rectangle 16">
              <a:extLst>
                <a:ext uri="{FF2B5EF4-FFF2-40B4-BE49-F238E27FC236}">
                  <a16:creationId xmlns:a16="http://schemas.microsoft.com/office/drawing/2014/main" id="{BA22500F-83CA-804F-8CCA-586256C7A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1935163"/>
              <a:ext cx="2270125" cy="552450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3175" algn="ctr">
              <a:solidFill>
                <a:schemeClr val="tx1"/>
              </a:solidFill>
              <a:round/>
              <a:headEnd/>
              <a:tailEnd type="stealth" w="sm" len="sm"/>
            </a:ln>
          </p:spPr>
          <p:txBody>
            <a:bodyPr wrap="none" lIns="0" tIns="0" rIns="0" bIns="0" anchor="ctr"/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FMR</a:t>
              </a:r>
            </a:p>
          </p:txBody>
        </p:sp>
        <p:sp>
          <p:nvSpPr>
            <p:cNvPr id="45062" name="Rounded Rectangle 18">
              <a:extLst>
                <a:ext uri="{FF2B5EF4-FFF2-40B4-BE49-F238E27FC236}">
                  <a16:creationId xmlns:a16="http://schemas.microsoft.com/office/drawing/2014/main" id="{3B40C46B-93BC-764E-9449-13D945E9A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763" y="3355975"/>
              <a:ext cx="2736850" cy="138747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175" algn="ctr">
              <a:solidFill>
                <a:schemeClr val="tx1"/>
              </a:solidFill>
              <a:round/>
              <a:headEnd/>
              <a:tailEnd type="stealth" w="sm" len="sm"/>
            </a:ln>
          </p:spPr>
          <p:txBody>
            <a:bodyPr wrap="none" lIns="0" tIns="0" rIns="0" bIns="0" anchor="ctr"/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FFFFFF"/>
                  </a:solidFill>
                  <a:latin typeface="Calibri" panose="020F0502020204030204" pitchFamily="34" charset="0"/>
                </a:rPr>
                <a:t>Stretched wires</a:t>
              </a:r>
            </a:p>
          </p:txBody>
        </p:sp>
        <p:sp>
          <p:nvSpPr>
            <p:cNvPr id="45063" name="Rounded Rectangle 15">
              <a:extLst>
                <a:ext uri="{FF2B5EF4-FFF2-40B4-BE49-F238E27FC236}">
                  <a16:creationId xmlns:a16="http://schemas.microsoft.com/office/drawing/2014/main" id="{CC1CF0C2-D0D6-BE46-A86D-D43FAFF9B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1788" y="1558925"/>
              <a:ext cx="2447925" cy="592138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3175" algn="ctr">
              <a:solidFill>
                <a:schemeClr val="tx1"/>
              </a:solidFill>
              <a:round/>
              <a:headEnd/>
              <a:tailEnd type="stealth" w="sm" len="sm"/>
            </a:ln>
          </p:spPr>
          <p:txBody>
            <a:bodyPr wrap="none" lIns="0" tIns="0" rIns="0" bIns="0" anchor="ctr"/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FFFFFF"/>
                  </a:solidFill>
                  <a:latin typeface="Calibri" panose="020F0502020204030204" pitchFamily="34" charset="0"/>
                </a:rPr>
                <a:t>NMR</a:t>
              </a:r>
            </a:p>
          </p:txBody>
        </p:sp>
        <p:sp>
          <p:nvSpPr>
            <p:cNvPr id="45064" name="Rectangle 8">
              <a:extLst>
                <a:ext uri="{FF2B5EF4-FFF2-40B4-BE49-F238E27FC236}">
                  <a16:creationId xmlns:a16="http://schemas.microsoft.com/office/drawing/2014/main" id="{74C00689-79C1-E545-AC31-86136F312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837" y="6820087"/>
              <a:ext cx="1993900" cy="3381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600" b="1" dirty="0">
                  <a:latin typeface="Calibri" panose="020F0502020204030204" pitchFamily="34" charset="0"/>
                </a:rPr>
                <a:t>Sensor field range [T]</a:t>
              </a:r>
              <a:endParaRPr lang="en-GB" altLang="en-US" sz="1600" b="1" dirty="0"/>
            </a:p>
          </p:txBody>
        </p:sp>
        <p:sp>
          <p:nvSpPr>
            <p:cNvPr id="45065" name="Rectangle 9">
              <a:extLst>
                <a:ext uri="{FF2B5EF4-FFF2-40B4-BE49-F238E27FC236}">
                  <a16:creationId xmlns:a16="http://schemas.microsoft.com/office/drawing/2014/main" id="{D07EFF2C-D7F3-FA42-B365-0432B94AE3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1458164" y="3880643"/>
              <a:ext cx="2143126" cy="3381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1600" b="1" dirty="0">
                  <a:latin typeface="Calibri" panose="020F0502020204030204" pitchFamily="34" charset="0"/>
                </a:rPr>
                <a:t>relative uncertainty  [-]</a:t>
              </a:r>
              <a:endParaRPr lang="en-GB" altLang="en-US" sz="1600" b="1" dirty="0"/>
            </a:p>
          </p:txBody>
        </p:sp>
      </p:grpSp>
      <p:sp>
        <p:nvSpPr>
          <p:cNvPr id="45057" name="Title 1">
            <a:extLst>
              <a:ext uri="{FF2B5EF4-FFF2-40B4-BE49-F238E27FC236}">
                <a16:creationId xmlns:a16="http://schemas.microsoft.com/office/drawing/2014/main" id="{7A5F7857-4B45-064C-A40E-14A2827843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1488" y="129508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GB" altLang="LID4096" dirty="0">
                <a:ea typeface="ＭＳ Ｐゴシック" panose="020B0600070205080204" pitchFamily="34" charset="-128"/>
              </a:rPr>
              <a:t>Magnetic Measurement Techniques</a:t>
            </a:r>
            <a:endParaRPr lang="LID4096" altLang="LID4096">
              <a:ea typeface="ＭＳ Ｐゴシック" panose="020B0600070205080204" pitchFamily="34" charset="-128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67B850F-4895-6A47-B0F7-D90D8CCE0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228" y="920009"/>
            <a:ext cx="6420271" cy="32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73A92B60-118C-3145-A82E-FE1C20688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551" y="1318256"/>
            <a:ext cx="2346713" cy="95348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 type="stealth" w="sm" len="sm"/>
          </a:ln>
        </p:spPr>
        <p:txBody>
          <a:bodyPr wrap="none" lIns="0" tIns="0" rIns="0" bIns="0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Fixed coils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D345EC53-5C3E-3D4D-A820-50D0CE86C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095" y="2424298"/>
            <a:ext cx="796500" cy="56322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" algn="ctr">
            <a:solidFill>
              <a:schemeClr val="tx1"/>
            </a:solidFill>
            <a:round/>
            <a:headEnd/>
            <a:tailEnd type="stealth" w="sm" len="sm"/>
          </a:ln>
        </p:spPr>
        <p:txBody>
          <a:bodyPr wrap="none" lIns="0" tIns="0" rIns="0" bIns="0" anchor="ctr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Hall</a:t>
            </a:r>
            <a:b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sensor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03588DDD-BD07-D640-B7FE-E885B535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522" y="1518709"/>
            <a:ext cx="1937491" cy="72464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175" algn="ctr">
            <a:solidFill>
              <a:schemeClr val="tx1"/>
            </a:solidFill>
            <a:round/>
            <a:headEnd/>
            <a:tailEnd type="stealth" w="sm" len="sm"/>
          </a:ln>
        </p:spPr>
        <p:txBody>
          <a:bodyPr wrap="none" lIns="0" tIns="0" rIns="0" bIns="0" anchor="ctr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Rotating</a:t>
            </a:r>
            <a:b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coils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EBB05BA-50DD-F649-8FEA-748EC2744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5302" y="1740450"/>
            <a:ext cx="829413" cy="617326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3175" algn="ctr">
            <a:solidFill>
              <a:schemeClr val="tx1"/>
            </a:solidFill>
            <a:round/>
            <a:headEnd/>
            <a:tailEnd type="stealth" w="sm" len="sm"/>
          </a:ln>
        </p:spPr>
        <p:txBody>
          <a:bodyPr wrap="none" lIns="0" tIns="0" rIns="0" bIns="0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FMR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07E412EE-D14F-DB47-BA18-C91A725FA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901" y="2846493"/>
            <a:ext cx="2912819" cy="20400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175" algn="ctr">
            <a:solidFill>
              <a:schemeClr val="tx1"/>
            </a:solidFill>
            <a:round/>
            <a:headEnd/>
            <a:tailEnd type="stealth" w="sm" len="sm"/>
          </a:ln>
        </p:spPr>
        <p:txBody>
          <a:bodyPr wrap="none" lIns="0" tIns="0" rIns="0" bIns="0" anchor="ctr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Stretched wires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F2ECC568-C554-5D4A-A31A-B0C58EAD4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008" y="4123880"/>
            <a:ext cx="1877150" cy="1889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r"/>
            <a:r>
              <a:rPr lang="en-US" altLang="en-US" sz="1600" b="1" dirty="0">
                <a:latin typeface="Calibri" panose="020F0502020204030204" pitchFamily="34" charset="0"/>
              </a:rPr>
              <a:t>Longitudinal sensor size (mm)</a:t>
            </a:r>
            <a:endParaRPr lang="en-GB" altLang="en-US" sz="1600" b="1" dirty="0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7193074-C989-904B-8BA6-DFFAB89E4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008" y="1941790"/>
            <a:ext cx="796500" cy="563222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3175" algn="ctr">
            <a:solidFill>
              <a:schemeClr val="tx1"/>
            </a:solidFill>
            <a:round/>
            <a:headEnd/>
            <a:tailEnd type="stealth" w="sm" len="sm"/>
          </a:ln>
        </p:spPr>
        <p:txBody>
          <a:bodyPr wrap="none" lIns="0" tIns="0" rIns="0" bIns="0" anchor="ctr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NMR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876AC79-481B-7B43-A80E-E026365C9C8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38935" y="1764190"/>
            <a:ext cx="1458167" cy="2336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r"/>
            <a:r>
              <a:rPr lang="en-US" altLang="en-US" sz="1600" b="1" dirty="0">
                <a:latin typeface="Calibri" panose="020F0502020204030204" pitchFamily="34" charset="0"/>
              </a:rPr>
              <a:t>Transversal sensor size (mm)</a:t>
            </a:r>
            <a:endParaRPr lang="en-GB" altLang="en-US" sz="1600" b="1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5E55-821F-624C-904F-AE2B5331990A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397509" y="127552"/>
            <a:ext cx="6552886" cy="384662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Magnetic Measurement Techniques</a:t>
            </a:r>
          </a:p>
        </p:txBody>
      </p:sp>
      <p:pic>
        <p:nvPicPr>
          <p:cNvPr id="4" name="Testr" title="Test">
            <a:extLst>
              <a:ext uri="{FF2B5EF4-FFF2-40B4-BE49-F238E27FC236}">
                <a16:creationId xmlns:a16="http://schemas.microsoft.com/office/drawing/2014/main" id="{28B377A0-53D1-F249-A87B-4BD81A9CC2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024463" y="1865537"/>
            <a:ext cx="3455988" cy="25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60" name="Content Placeholder 4">
            <a:extLst>
              <a:ext uri="{FF2B5EF4-FFF2-40B4-BE49-F238E27FC236}">
                <a16:creationId xmlns:a16="http://schemas.microsoft.com/office/drawing/2014/main" id="{912F3DF2-1DA1-FA4D-A213-7A39A21B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77" y="1194412"/>
            <a:ext cx="33559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AD1F2-2CDB-C24E-B429-35B7658E424C}"/>
              </a:ext>
            </a:extLst>
          </p:cNvPr>
          <p:cNvSpPr txBox="1"/>
          <p:nvPr/>
        </p:nvSpPr>
        <p:spPr>
          <a:xfrm>
            <a:off x="236337" y="829701"/>
            <a:ext cx="2316162" cy="333375"/>
          </a:xfrm>
          <a:prstGeom prst="rect">
            <a:avLst/>
          </a:prstGeom>
          <a:noFill/>
          <a:ln>
            <a:noFill/>
          </a:ln>
        </p:spPr>
        <p:txBody>
          <a:bodyPr wrap="none" lIns="67503" tIns="33751" rIns="67503" bIns="3375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rPr>
              <a:t>Rotating coil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2CAA1-1AD3-9E4D-8F2B-DB538DA88951}"/>
              </a:ext>
            </a:extLst>
          </p:cNvPr>
          <p:cNvSpPr txBox="1"/>
          <p:nvPr/>
        </p:nvSpPr>
        <p:spPr>
          <a:xfrm>
            <a:off x="8176344" y="4889725"/>
            <a:ext cx="1739969" cy="333618"/>
          </a:xfrm>
          <a:prstGeom prst="rect">
            <a:avLst/>
          </a:prstGeom>
          <a:noFill/>
          <a:ln>
            <a:noFill/>
          </a:ln>
        </p:spPr>
        <p:txBody>
          <a:bodyPr wrap="none" lIns="67503" tIns="33751" rIns="67503" bIns="3375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rPr>
              <a:t>3D Hall mapper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7E03A-5902-9C40-AC60-3E7D771DEB2B}"/>
              </a:ext>
            </a:extLst>
          </p:cNvPr>
          <p:cNvSpPr txBox="1"/>
          <p:nvPr/>
        </p:nvSpPr>
        <p:spPr>
          <a:xfrm>
            <a:off x="514994" y="4880078"/>
            <a:ext cx="1688544" cy="333618"/>
          </a:xfrm>
          <a:prstGeom prst="rect">
            <a:avLst/>
          </a:prstGeom>
          <a:noFill/>
          <a:ln>
            <a:noFill/>
          </a:ln>
        </p:spPr>
        <p:txBody>
          <a:bodyPr wrap="none" lIns="67503" tIns="33751" rIns="67503" bIns="33751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rPr>
              <a:t>Stretched-wire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E00DD-3533-594B-8B2B-CFAE52DD14CB}"/>
              </a:ext>
            </a:extLst>
          </p:cNvPr>
          <p:cNvSpPr txBox="1"/>
          <p:nvPr/>
        </p:nvSpPr>
        <p:spPr>
          <a:xfrm>
            <a:off x="7398207" y="1025135"/>
            <a:ext cx="2008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Slow, least accurate</a:t>
            </a:r>
          </a:p>
        </p:txBody>
      </p:sp>
      <p:pic>
        <p:nvPicPr>
          <p:cNvPr id="13" name="Picture 1" descr="IMG_0482.JPG">
            <a:extLst>
              <a:ext uri="{FF2B5EF4-FFF2-40B4-BE49-F238E27FC236}">
                <a16:creationId xmlns:a16="http://schemas.microsoft.com/office/drawing/2014/main" id="{C49FCD94-CD73-D942-A0C4-5F328EF2A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469" y="3105927"/>
            <a:ext cx="27003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D3243-FD69-AE48-BE6A-41784DBD012F}"/>
              </a:ext>
            </a:extLst>
          </p:cNvPr>
          <p:cNvSpPr txBox="1"/>
          <p:nvPr/>
        </p:nvSpPr>
        <p:spPr>
          <a:xfrm>
            <a:off x="4637469" y="6285957"/>
            <a:ext cx="2586931" cy="599076"/>
          </a:xfrm>
          <a:prstGeom prst="rect">
            <a:avLst/>
          </a:prstGeom>
          <a:noFill/>
          <a:ln>
            <a:noFill/>
          </a:ln>
        </p:spPr>
        <p:txBody>
          <a:bodyPr wrap="none" lIns="67503" tIns="33751" rIns="67503" bIns="33751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rPr>
              <a:t>Stationary induction-coil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rPr>
              <a:t>magnetometers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88B60EC-25A2-AE4B-B271-E0150763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944" y="1246350"/>
            <a:ext cx="31061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Expensive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Integrated fields only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Fast-ramped magnets only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Definition of the space-curve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00B050"/>
                </a:solidFill>
                <a:latin typeface="Arial" panose="020B0604020202020204" pitchFamily="34" charset="0"/>
              </a:rPr>
              <a:t>Good for magnet-to-magnet reproducibility</a:t>
            </a:r>
          </a:p>
        </p:txBody>
      </p:sp>
      <p:pic>
        <p:nvPicPr>
          <p:cNvPr id="16" name="Picture 1" descr="_NSR6846.jpg">
            <a:extLst>
              <a:ext uri="{FF2B5EF4-FFF2-40B4-BE49-F238E27FC236}">
                <a16:creationId xmlns:a16="http://schemas.microsoft.com/office/drawing/2014/main" id="{664622EE-366B-CE4A-9114-72CED7FD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803" y="3487249"/>
            <a:ext cx="2353072" cy="18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>
            <a:extLst>
              <a:ext uri="{FF2B5EF4-FFF2-40B4-BE49-F238E27FC236}">
                <a16:creationId xmlns:a16="http://schemas.microsoft.com/office/drawing/2014/main" id="{485156CE-BDF1-3F41-9ECF-DF9368BB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6" y="5283860"/>
            <a:ext cx="2364766" cy="157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37F8A3-5372-644D-ADC9-1FC6CFAA0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96" y="1361728"/>
            <a:ext cx="9144000" cy="52565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0432FF"/>
                </a:solidFill>
              </a:rPr>
              <a:t>Asset management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Inventory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Calibration data and history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Preventive maintenance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0432FF"/>
                </a:solidFill>
              </a:rPr>
              <a:t>Operations management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Magnetic measurement requests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Schedule and equipment allocation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Preparation of measurement bench and MM execution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0432FF"/>
                </a:solidFill>
              </a:rPr>
              <a:t>Project management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Design (reviews) and procurement (tendering, production follow up)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0432FF"/>
                </a:solidFill>
              </a:rPr>
              <a:t>Business intelligence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Reporting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Traceability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0432FF"/>
                </a:solidFill>
              </a:rPr>
              <a:t>Resource planning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Material budget and resources (personnel)</a:t>
            </a:r>
          </a:p>
          <a:p>
            <a:pPr marL="444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4E79A-3B91-2245-AE72-7D33CEAF5549}"/>
              </a:ext>
            </a:extLst>
          </p:cNvPr>
          <p:cNvSpPr txBox="1"/>
          <p:nvPr/>
        </p:nvSpPr>
        <p:spPr>
          <a:xfrm>
            <a:off x="759520" y="209600"/>
            <a:ext cx="25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Management Tasks</a:t>
            </a:r>
          </a:p>
        </p:txBody>
      </p:sp>
    </p:spTree>
    <p:extLst>
      <p:ext uri="{BB962C8B-B14F-4D97-AF65-F5344CB8AC3E}">
        <p14:creationId xmlns:p14="http://schemas.microsoft.com/office/powerpoint/2010/main" val="374237819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>
            <a:extLst>
              <a:ext uri="{FF2B5EF4-FFF2-40B4-BE49-F238E27FC236}">
                <a16:creationId xmlns:a16="http://schemas.microsoft.com/office/drawing/2014/main" id="{90D63A7E-BA21-DC43-96B5-56EF538B7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03" y="137592"/>
            <a:ext cx="3725377" cy="41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FFFFFF"/>
                </a:solidFill>
              </a:rPr>
              <a:t>Scheduling (Kanban Board)  </a:t>
            </a:r>
          </a:p>
        </p:txBody>
      </p:sp>
      <p:cxnSp>
        <p:nvCxnSpPr>
          <p:cNvPr id="14338" name="Straight Connector 6143">
            <a:extLst>
              <a:ext uri="{FF2B5EF4-FFF2-40B4-BE49-F238E27FC236}">
                <a16:creationId xmlns:a16="http://schemas.microsoft.com/office/drawing/2014/main" id="{0A8AD1FE-37CC-F642-B7EB-EBCC73B9F5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89400" y="60198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4339" name="Picture 5" descr="Screen Shot 2018-01-29 at 14.54.02.png">
            <a:extLst>
              <a:ext uri="{FF2B5EF4-FFF2-40B4-BE49-F238E27FC236}">
                <a16:creationId xmlns:a16="http://schemas.microsoft.com/office/drawing/2014/main" id="{834EDFE5-6B3F-0D4A-8BCE-DE32296E7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12" y="1448812"/>
            <a:ext cx="7541344" cy="52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76B16E-A81C-6545-A718-E262210B65BE}"/>
              </a:ext>
            </a:extLst>
          </p:cNvPr>
          <p:cNvSpPr txBox="1"/>
          <p:nvPr/>
        </p:nvSpPr>
        <p:spPr>
          <a:xfrm>
            <a:off x="7744296" y="787551"/>
            <a:ext cx="2063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ATLASSIAN Jira</a:t>
            </a:r>
          </a:p>
        </p:txBody>
      </p:sp>
    </p:spTree>
    <p:extLst>
      <p:ext uri="{BB962C8B-B14F-4D97-AF65-F5344CB8AC3E}">
        <p14:creationId xmlns:p14="http://schemas.microsoft.com/office/powerpoint/2010/main" val="173437451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>
            <a:extLst>
              <a:ext uri="{FF2B5EF4-FFF2-40B4-BE49-F238E27FC236}">
                <a16:creationId xmlns:a16="http://schemas.microsoft.com/office/drawing/2014/main" id="{8B6A5677-7C6C-0A45-A411-90CB08BF8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504" y="137592"/>
            <a:ext cx="2741133" cy="41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FFFFFF"/>
                </a:solidFill>
              </a:rPr>
              <a:t>Space Management  </a:t>
            </a:r>
          </a:p>
        </p:txBody>
      </p:sp>
      <p:cxnSp>
        <p:nvCxnSpPr>
          <p:cNvPr id="16386" name="Straight Connector 6143">
            <a:extLst>
              <a:ext uri="{FF2B5EF4-FFF2-40B4-BE49-F238E27FC236}">
                <a16:creationId xmlns:a16="http://schemas.microsoft.com/office/drawing/2014/main" id="{EC02DAA5-5CC2-484A-B124-E3A56AC0A0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89400" y="60198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B4735AC-7562-2443-A57F-E0C10379CE66}"/>
              </a:ext>
            </a:extLst>
          </p:cNvPr>
          <p:cNvSpPr txBox="1"/>
          <p:nvPr/>
        </p:nvSpPr>
        <p:spPr>
          <a:xfrm>
            <a:off x="7012850" y="2719965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Booking tool (Midas)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01047-8DA4-2D42-A4B0-E6BE2FBFCF93}"/>
              </a:ext>
            </a:extLst>
          </p:cNvPr>
          <p:cNvSpPr txBox="1"/>
          <p:nvPr/>
        </p:nvSpPr>
        <p:spPr>
          <a:xfrm>
            <a:off x="271760" y="4556750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status display</a:t>
            </a:r>
          </a:p>
          <a:p>
            <a:r>
              <a:rPr lang="en-US" dirty="0"/>
              <a:t>(Drupal 8 Website)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B61A9-6396-494E-9334-8A4CEDC1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64" y="923460"/>
            <a:ext cx="5156200" cy="3600400"/>
          </a:xfrm>
          <a:prstGeom prst="rect">
            <a:avLst/>
          </a:prstGeom>
        </p:spPr>
      </p:pic>
      <p:pic>
        <p:nvPicPr>
          <p:cNvPr id="16387" name="Picture 3" descr="Screen Shot 2018-01-29 at 11.49.02.png">
            <a:extLst>
              <a:ext uri="{FF2B5EF4-FFF2-40B4-BE49-F238E27FC236}">
                <a16:creationId xmlns:a16="http://schemas.microsoft.com/office/drawing/2014/main" id="{129817B3-669F-1B43-BA20-CC38037D7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129" y="3194384"/>
            <a:ext cx="6441871" cy="375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65423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ounded Rectangle 181"/>
          <p:cNvSpPr/>
          <p:nvPr/>
        </p:nvSpPr>
        <p:spPr>
          <a:xfrm>
            <a:off x="427012" y="1009344"/>
            <a:ext cx="4329267" cy="3274970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7"/>
          </a:p>
        </p:txBody>
      </p:sp>
      <p:sp>
        <p:nvSpPr>
          <p:cNvPr id="183" name="Rounded Rectangle 182"/>
          <p:cNvSpPr/>
          <p:nvPr/>
        </p:nvSpPr>
        <p:spPr>
          <a:xfrm>
            <a:off x="5439767" y="4505672"/>
            <a:ext cx="4284004" cy="2148450"/>
          </a:xfrm>
          <a:prstGeom prst="round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7"/>
          </a:p>
        </p:txBody>
      </p:sp>
      <p:sp>
        <p:nvSpPr>
          <p:cNvPr id="225" name="Rounded Rectangle 224"/>
          <p:cNvSpPr/>
          <p:nvPr/>
        </p:nvSpPr>
        <p:spPr>
          <a:xfrm>
            <a:off x="5439767" y="998743"/>
            <a:ext cx="4473100" cy="3296171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7"/>
          </a:p>
        </p:txBody>
      </p:sp>
      <p:sp>
        <p:nvSpPr>
          <p:cNvPr id="5" name="Rectangle 4"/>
          <p:cNvSpPr/>
          <p:nvPr/>
        </p:nvSpPr>
        <p:spPr>
          <a:xfrm>
            <a:off x="728395" y="2005015"/>
            <a:ext cx="1119478" cy="435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b="1" dirty="0">
                <a:solidFill>
                  <a:schemeClr val="tx1"/>
                </a:solidFill>
              </a:rPr>
              <a:t>MM requests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7604" y="3676955"/>
            <a:ext cx="1068177" cy="4155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Kanban Board</a:t>
            </a:r>
          </a:p>
        </p:txBody>
      </p:sp>
      <p:sp>
        <p:nvSpPr>
          <p:cNvPr id="19" name="Rectangle 18">
            <a:hlinkClick r:id="rId2"/>
          </p:cNvPr>
          <p:cNvSpPr/>
          <p:nvPr/>
        </p:nvSpPr>
        <p:spPr>
          <a:xfrm>
            <a:off x="5769851" y="5318551"/>
            <a:ext cx="874005" cy="4278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NORMA</a:t>
            </a:r>
            <a:endParaRPr lang="en-GB" sz="111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3"/>
          </p:cNvPr>
          <p:cNvSpPr/>
          <p:nvPr/>
        </p:nvSpPr>
        <p:spPr>
          <a:xfrm>
            <a:off x="8657573" y="5316320"/>
            <a:ext cx="615888" cy="4300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MTF</a:t>
            </a:r>
            <a:endParaRPr lang="en-GB" sz="111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4"/>
          </p:cNvPr>
          <p:cNvSpPr/>
          <p:nvPr/>
        </p:nvSpPr>
        <p:spPr>
          <a:xfrm>
            <a:off x="7231894" y="5318550"/>
            <a:ext cx="735764" cy="4278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EDMS</a:t>
            </a:r>
            <a:endParaRPr lang="en-GB" sz="1111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471361" y="5628797"/>
            <a:ext cx="1914169" cy="3635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b="1" dirty="0">
                <a:solidFill>
                  <a:schemeClr val="tx1"/>
                </a:solidFill>
              </a:rPr>
              <a:t>MM Equipment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903442" y="4934797"/>
            <a:ext cx="1437009" cy="3241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b="1" dirty="0">
                <a:solidFill>
                  <a:schemeClr val="tx1"/>
                </a:solidFill>
              </a:rPr>
              <a:t>Calibration data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7717111" y="3136397"/>
            <a:ext cx="1269717" cy="331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b="1" dirty="0">
                <a:solidFill>
                  <a:schemeClr val="tx1"/>
                </a:solidFill>
              </a:rPr>
              <a:t>MM report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427012" y="4535347"/>
            <a:ext cx="4332865" cy="2138327"/>
          </a:xfrm>
          <a:prstGeom prst="roundRect">
            <a:avLst/>
          </a:prstGeom>
          <a:noFill/>
          <a:ln w="190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7"/>
          </a:p>
        </p:txBody>
      </p:sp>
      <p:sp>
        <p:nvSpPr>
          <p:cNvPr id="226" name="Rectangle 225"/>
          <p:cNvSpPr/>
          <p:nvPr/>
        </p:nvSpPr>
        <p:spPr>
          <a:xfrm>
            <a:off x="2894358" y="3113633"/>
            <a:ext cx="1068176" cy="416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FSU job request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1043997" y="1028583"/>
            <a:ext cx="2577950" cy="336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7" b="1" dirty="0"/>
              <a:t>Operations management</a:t>
            </a:r>
            <a:endParaRPr lang="en-GB" sz="1587" b="1" dirty="0"/>
          </a:p>
        </p:txBody>
      </p:sp>
      <p:sp>
        <p:nvSpPr>
          <p:cNvPr id="236" name="TextBox 235"/>
          <p:cNvSpPr txBox="1"/>
          <p:nvPr/>
        </p:nvSpPr>
        <p:spPr>
          <a:xfrm>
            <a:off x="6177684" y="6223163"/>
            <a:ext cx="2646878" cy="336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7" b="1" dirty="0"/>
              <a:t>Database “management”</a:t>
            </a:r>
            <a:r>
              <a:rPr lang="en-US" sz="1111" b="1" dirty="0"/>
              <a:t> </a:t>
            </a:r>
            <a:endParaRPr lang="en-GB" sz="1111" dirty="0"/>
          </a:p>
        </p:txBody>
      </p:sp>
      <p:sp>
        <p:nvSpPr>
          <p:cNvPr id="242" name="TextBox 241"/>
          <p:cNvSpPr txBox="1"/>
          <p:nvPr/>
        </p:nvSpPr>
        <p:spPr>
          <a:xfrm>
            <a:off x="1575261" y="6246901"/>
            <a:ext cx="2624686" cy="33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7" b="1" dirty="0"/>
              <a:t>Asset management</a:t>
            </a:r>
            <a:endParaRPr lang="en-GB" sz="1587" b="1" dirty="0"/>
          </a:p>
        </p:txBody>
      </p:sp>
      <p:sp>
        <p:nvSpPr>
          <p:cNvPr id="244" name="TextBox 243"/>
          <p:cNvSpPr txBox="1"/>
          <p:nvPr/>
        </p:nvSpPr>
        <p:spPr>
          <a:xfrm>
            <a:off x="6040608" y="996271"/>
            <a:ext cx="3555485" cy="58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7" b="1" dirty="0"/>
              <a:t>Project management and</a:t>
            </a:r>
          </a:p>
          <a:p>
            <a:r>
              <a:rPr lang="en-US" sz="1587" b="1" dirty="0"/>
              <a:t>Business intelligence </a:t>
            </a:r>
            <a:endParaRPr lang="en-GB" sz="1587" b="1" dirty="0"/>
          </a:p>
        </p:txBody>
      </p:sp>
      <p:sp>
        <p:nvSpPr>
          <p:cNvPr id="116" name="Rectangle 115"/>
          <p:cNvSpPr/>
          <p:nvPr/>
        </p:nvSpPr>
        <p:spPr>
          <a:xfrm>
            <a:off x="7717111" y="1863630"/>
            <a:ext cx="1269717" cy="341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b="1" dirty="0">
                <a:solidFill>
                  <a:schemeClr val="tx1"/>
                </a:solidFill>
              </a:rPr>
              <a:t>Released data</a:t>
            </a:r>
          </a:p>
        </p:txBody>
      </p:sp>
      <p:sp>
        <p:nvSpPr>
          <p:cNvPr id="326" name="Rectangle 325"/>
          <p:cNvSpPr/>
          <p:nvPr/>
        </p:nvSpPr>
        <p:spPr>
          <a:xfrm>
            <a:off x="5656905" y="3109562"/>
            <a:ext cx="1316866" cy="411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dirty="0">
                <a:solidFill>
                  <a:sysClr val="windowText" lastClr="000000"/>
                </a:solidFill>
              </a:rPr>
              <a:t>FFMM </a:t>
            </a:r>
            <a:r>
              <a:rPr lang="en-US" sz="1270" dirty="0" err="1">
                <a:solidFill>
                  <a:sysClr val="windowText" lastClr="000000"/>
                </a:solidFill>
              </a:rPr>
              <a:t>config</a:t>
            </a:r>
            <a:r>
              <a:rPr lang="en-US" sz="127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30" name="Rectangle 329"/>
          <p:cNvSpPr/>
          <p:nvPr/>
        </p:nvSpPr>
        <p:spPr>
          <a:xfrm>
            <a:off x="5656905" y="2710365"/>
            <a:ext cx="1331029" cy="320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70" dirty="0">
                <a:solidFill>
                  <a:sysClr val="windowText" lastClr="000000"/>
                </a:solidFill>
              </a:rPr>
              <a:t>Raw data</a:t>
            </a:r>
          </a:p>
        </p:txBody>
      </p:sp>
      <p:sp>
        <p:nvSpPr>
          <p:cNvPr id="333" name="Rectangle 332"/>
          <p:cNvSpPr/>
          <p:nvPr/>
        </p:nvSpPr>
        <p:spPr>
          <a:xfrm>
            <a:off x="5656905" y="1865568"/>
            <a:ext cx="1332167" cy="341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70" dirty="0">
                <a:solidFill>
                  <a:schemeClr val="tx1"/>
                </a:solidFill>
              </a:rPr>
              <a:t>Processed data</a:t>
            </a:r>
            <a:endParaRPr lang="en-GB" sz="1111" dirty="0">
              <a:solidFill>
                <a:schemeClr val="tx1"/>
              </a:solidFill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3000693" y="2515140"/>
            <a:ext cx="953875" cy="4369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Material</a:t>
            </a:r>
          </a:p>
        </p:txBody>
      </p:sp>
      <p:sp>
        <p:nvSpPr>
          <p:cNvPr id="305" name="Rectangle 304">
            <a:hlinkClick r:id="rId4"/>
          </p:cNvPr>
          <p:cNvSpPr/>
          <p:nvPr/>
        </p:nvSpPr>
        <p:spPr>
          <a:xfrm>
            <a:off x="1028279" y="4761489"/>
            <a:ext cx="798581" cy="215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11" dirty="0" err="1">
                <a:solidFill>
                  <a:schemeClr val="tx1"/>
                </a:solidFill>
              </a:rPr>
              <a:t>Kn</a:t>
            </a:r>
            <a:endParaRPr lang="en-GB" sz="1111" dirty="0">
              <a:solidFill>
                <a:schemeClr val="tx1"/>
              </a:solidFill>
            </a:endParaRPr>
          </a:p>
        </p:txBody>
      </p:sp>
      <p:sp>
        <p:nvSpPr>
          <p:cNvPr id="306" name="Rectangle 305">
            <a:hlinkClick r:id="rId4"/>
          </p:cNvPr>
          <p:cNvSpPr/>
          <p:nvPr/>
        </p:nvSpPr>
        <p:spPr>
          <a:xfrm>
            <a:off x="1028279" y="5104443"/>
            <a:ext cx="973592" cy="215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11" i="1" dirty="0" err="1">
                <a:solidFill>
                  <a:schemeClr val="tx1"/>
                </a:solidFill>
              </a:rPr>
              <a:t>Traveller</a:t>
            </a:r>
            <a:endParaRPr lang="en-GB" sz="1111" i="1" dirty="0">
              <a:solidFill>
                <a:schemeClr val="tx1"/>
              </a:solidFill>
            </a:endParaRPr>
          </a:p>
        </p:txBody>
      </p:sp>
      <p:cxnSp>
        <p:nvCxnSpPr>
          <p:cNvPr id="274" name="Elbow Connector 273"/>
          <p:cNvCxnSpPr>
            <a:cxnSpLocks/>
            <a:stCxn id="306" idx="3"/>
          </p:cNvCxnSpPr>
          <p:nvPr/>
        </p:nvCxnSpPr>
        <p:spPr>
          <a:xfrm flipV="1">
            <a:off x="2001871" y="5080271"/>
            <a:ext cx="884395" cy="132170"/>
          </a:xfrm>
          <a:prstGeom prst="bentConnector3">
            <a:avLst>
              <a:gd name="adj1" fmla="val 42167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6" name="Elbow Connector 275"/>
          <p:cNvCxnSpPr>
            <a:cxnSpLocks/>
            <a:stCxn id="305" idx="3"/>
            <a:endCxn id="75" idx="1"/>
          </p:cNvCxnSpPr>
          <p:nvPr/>
        </p:nvCxnSpPr>
        <p:spPr>
          <a:xfrm>
            <a:off x="1826860" y="4869487"/>
            <a:ext cx="1076582" cy="227377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001474" y="1493949"/>
            <a:ext cx="961329" cy="435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NC magnet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000694" y="2005014"/>
            <a:ext cx="957992" cy="4350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1" dirty="0">
                <a:solidFill>
                  <a:schemeClr val="tx1"/>
                </a:solidFill>
              </a:rPr>
              <a:t>SC magnet</a:t>
            </a:r>
          </a:p>
        </p:txBody>
      </p:sp>
      <p:cxnSp>
        <p:nvCxnSpPr>
          <p:cNvPr id="3" name="Elbow Connector 2"/>
          <p:cNvCxnSpPr>
            <a:stCxn id="272" idx="1"/>
            <a:endCxn id="5" idx="3"/>
          </p:cNvCxnSpPr>
          <p:nvPr/>
        </p:nvCxnSpPr>
        <p:spPr>
          <a:xfrm rot="10800000">
            <a:off x="1847874" y="2222561"/>
            <a:ext cx="1152820" cy="51106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58" idx="1"/>
            <a:endCxn id="5" idx="3"/>
          </p:cNvCxnSpPr>
          <p:nvPr/>
        </p:nvCxnSpPr>
        <p:spPr>
          <a:xfrm rot="10800000" flipV="1">
            <a:off x="1847873" y="1711493"/>
            <a:ext cx="1153602" cy="51106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59" idx="1"/>
            <a:endCxn id="5" idx="3"/>
          </p:cNvCxnSpPr>
          <p:nvPr/>
        </p:nvCxnSpPr>
        <p:spPr>
          <a:xfrm rot="10800000" flipV="1">
            <a:off x="1847873" y="2222558"/>
            <a:ext cx="1152821" cy="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722508" y="3322132"/>
            <a:ext cx="1238551" cy="5327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0" b="1" dirty="0">
                <a:solidFill>
                  <a:schemeClr val="tx1"/>
                </a:solidFill>
              </a:rPr>
              <a:t>Bench preparation</a:t>
            </a:r>
          </a:p>
        </p:txBody>
      </p:sp>
      <p:cxnSp>
        <p:nvCxnSpPr>
          <p:cNvPr id="22" name="Elbow Connector 21"/>
          <p:cNvCxnSpPr>
            <a:stCxn id="226" idx="1"/>
            <a:endCxn id="72" idx="3"/>
          </p:cNvCxnSpPr>
          <p:nvPr/>
        </p:nvCxnSpPr>
        <p:spPr>
          <a:xfrm rot="10800000" flipV="1">
            <a:off x="1961060" y="3322132"/>
            <a:ext cx="933299" cy="266394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9" idx="1"/>
            <a:endCxn id="72" idx="3"/>
          </p:cNvCxnSpPr>
          <p:nvPr/>
        </p:nvCxnSpPr>
        <p:spPr>
          <a:xfrm rot="10800000">
            <a:off x="1961060" y="3588526"/>
            <a:ext cx="926545" cy="296226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 descr="Datei:&lt;strong&gt;User&lt;/strong&gt; font awesome.svg –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94" y="1469400"/>
            <a:ext cx="349292" cy="349292"/>
          </a:xfrm>
          <a:prstGeom prst="rect">
            <a:avLst/>
          </a:prstGeom>
        </p:spPr>
      </p:pic>
      <p:sp>
        <p:nvSpPr>
          <p:cNvPr id="230" name="TextBox 229"/>
          <p:cNvSpPr txBox="1"/>
          <p:nvPr/>
        </p:nvSpPr>
        <p:spPr>
          <a:xfrm>
            <a:off x="1083154" y="1497486"/>
            <a:ext cx="705642" cy="336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7" dirty="0"/>
              <a:t>Client</a:t>
            </a:r>
            <a:endParaRPr lang="en-GB" sz="1587" dirty="0"/>
          </a:p>
        </p:txBody>
      </p:sp>
      <p:pic>
        <p:nvPicPr>
          <p:cNvPr id="138" name="Picture 137" descr="Datei:&lt;strong&gt;User&lt;/strong&gt; font awesome.svg –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884" y="3716406"/>
            <a:ext cx="349292" cy="405056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9143709" y="3399795"/>
            <a:ext cx="705642" cy="336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7" dirty="0"/>
              <a:t>Client</a:t>
            </a:r>
            <a:endParaRPr lang="en-GB" sz="1587" dirty="0"/>
          </a:p>
        </p:txBody>
      </p:sp>
      <p:cxnSp>
        <p:nvCxnSpPr>
          <p:cNvPr id="265" name="Elbow Connector 264"/>
          <p:cNvCxnSpPr>
            <a:cxnSpLocks/>
            <a:stCxn id="122" idx="3"/>
            <a:endCxn id="138" idx="1"/>
          </p:cNvCxnSpPr>
          <p:nvPr/>
        </p:nvCxnSpPr>
        <p:spPr>
          <a:xfrm>
            <a:off x="8986828" y="3302183"/>
            <a:ext cx="335056" cy="616751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Elbow Connector 283"/>
          <p:cNvCxnSpPr>
            <a:stCxn id="30" idx="1"/>
            <a:endCxn id="5" idx="1"/>
          </p:cNvCxnSpPr>
          <p:nvPr/>
        </p:nvCxnSpPr>
        <p:spPr>
          <a:xfrm rot="10800000" flipV="1">
            <a:off x="728397" y="1644046"/>
            <a:ext cx="82799" cy="578513"/>
          </a:xfrm>
          <a:prstGeom prst="bentConnector3">
            <a:avLst>
              <a:gd name="adj1" fmla="val 31911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cxnSpLocks/>
            <a:stCxn id="330" idx="0"/>
            <a:endCxn id="333" idx="2"/>
          </p:cNvCxnSpPr>
          <p:nvPr/>
        </p:nvCxnSpPr>
        <p:spPr>
          <a:xfrm rot="5400000" flipH="1" flipV="1">
            <a:off x="6071026" y="2458403"/>
            <a:ext cx="503357" cy="569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1" name="Elbow Connector 450"/>
          <p:cNvCxnSpPr>
            <a:cxnSpLocks/>
            <a:stCxn id="333" idx="3"/>
            <a:endCxn id="122" idx="1"/>
          </p:cNvCxnSpPr>
          <p:nvPr/>
        </p:nvCxnSpPr>
        <p:spPr>
          <a:xfrm>
            <a:off x="6989072" y="2036288"/>
            <a:ext cx="728039" cy="126589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5" name="Subtitle 2"/>
          <p:cNvSpPr>
            <a:spLocks noGrp="1"/>
          </p:cNvSpPr>
          <p:nvPr>
            <p:ph type="subTitle" idx="1"/>
          </p:nvPr>
        </p:nvSpPr>
        <p:spPr>
          <a:xfrm>
            <a:off x="335375" y="203717"/>
            <a:ext cx="9585237" cy="419775"/>
          </a:xfrm>
        </p:spPr>
        <p:txBody>
          <a:bodyPr>
            <a:noAutofit/>
          </a:bodyPr>
          <a:lstStyle/>
          <a:p>
            <a:pPr algn="l"/>
            <a:r>
              <a:rPr lang="en-US" sz="2540" b="1" dirty="0">
                <a:solidFill>
                  <a:schemeClr val="bg1"/>
                </a:solidFill>
              </a:rPr>
              <a:t>The Problem Setting</a:t>
            </a:r>
            <a:endParaRPr lang="en-GB" sz="2540" b="1" dirty="0">
              <a:solidFill>
                <a:schemeClr val="bg1"/>
              </a:solidFill>
            </a:endParaRPr>
          </a:p>
        </p:txBody>
      </p:sp>
      <p:pic>
        <p:nvPicPr>
          <p:cNvPr id="478" name="Picture 477" descr="Free vector graphic: &lt;strong&gt;Hand&lt;/strong&gt;, Right, Point, Upwards, Finger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894" y="2666668"/>
            <a:ext cx="242393" cy="295802"/>
          </a:xfrm>
          <a:prstGeom prst="rect">
            <a:avLst/>
          </a:prstGeom>
        </p:spPr>
      </p:pic>
      <p:pic>
        <p:nvPicPr>
          <p:cNvPr id="480" name="Picture 479" descr="Free vector graphic: &lt;strong&gt;Hand&lt;/strong&gt;, Right, Point, Upwards, Finger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856" y="3425921"/>
            <a:ext cx="242393" cy="295802"/>
          </a:xfrm>
          <a:prstGeom prst="rect">
            <a:avLst/>
          </a:prstGeom>
        </p:spPr>
      </p:pic>
      <p:cxnSp>
        <p:nvCxnSpPr>
          <p:cNvPr id="69" name="Elbow Connector 68"/>
          <p:cNvCxnSpPr>
            <a:stCxn id="272" idx="1"/>
            <a:endCxn id="5" idx="3"/>
          </p:cNvCxnSpPr>
          <p:nvPr/>
        </p:nvCxnSpPr>
        <p:spPr>
          <a:xfrm rot="10800000">
            <a:off x="1847874" y="2222561"/>
            <a:ext cx="1152820" cy="511066"/>
          </a:xfrm>
          <a:prstGeom prst="bentConnector3">
            <a:avLst>
              <a:gd name="adj1" fmla="val 50000"/>
            </a:avLst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cxnSpLocks/>
            <a:stCxn id="333" idx="3"/>
            <a:endCxn id="116" idx="1"/>
          </p:cNvCxnSpPr>
          <p:nvPr/>
        </p:nvCxnSpPr>
        <p:spPr>
          <a:xfrm flipV="1">
            <a:off x="6989072" y="2034350"/>
            <a:ext cx="728039" cy="1938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9" name="Picture 88" descr="Free vector graphic: &lt;strong&gt;Hand&lt;/strong&gt;, Right, Point, Upwards, Finger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08" y="1870502"/>
            <a:ext cx="242393" cy="295802"/>
          </a:xfrm>
          <a:prstGeom prst="rect">
            <a:avLst/>
          </a:prstGeom>
        </p:spPr>
      </p:pic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D3C26D41-E03B-5B46-A135-0025CDA4E949}"/>
              </a:ext>
            </a:extLst>
          </p:cNvPr>
          <p:cNvCxnSpPr>
            <a:cxnSpLocks/>
            <a:stCxn id="122" idx="2"/>
            <a:endCxn id="21" idx="0"/>
          </p:cNvCxnSpPr>
          <p:nvPr/>
        </p:nvCxnSpPr>
        <p:spPr bwMode="auto">
          <a:xfrm rot="5400000">
            <a:off x="7050583" y="4017162"/>
            <a:ext cx="1850581" cy="752194"/>
          </a:xfrm>
          <a:prstGeom prst="bentConnector3">
            <a:avLst>
              <a:gd name="adj1" fmla="val 51051"/>
            </a:avLst>
          </a:prstGeom>
          <a:solidFill>
            <a:schemeClr val="accent1"/>
          </a:solidFill>
          <a:ln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5" name="Picture 54" descr="Free vector graphic: &lt;strong&gt;Hand&lt;/strong&gt;, Right, Point, Upwards, Finger ...">
            <a:extLst>
              <a:ext uri="{FF2B5EF4-FFF2-40B4-BE49-F238E27FC236}">
                <a16:creationId xmlns:a16="http://schemas.microsoft.com/office/drawing/2014/main" id="{F6EBFFB4-A277-0449-B3AB-8155248ACF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339" y="4245357"/>
            <a:ext cx="316997" cy="336115"/>
          </a:xfrm>
          <a:prstGeom prst="rect">
            <a:avLst/>
          </a:prstGeom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62E92F2-C84A-5047-A5AE-B6A737D144C5}"/>
              </a:ext>
            </a:extLst>
          </p:cNvPr>
          <p:cNvCxnSpPr>
            <a:cxnSpLocks/>
            <a:stCxn id="75" idx="3"/>
          </p:cNvCxnSpPr>
          <p:nvPr/>
        </p:nvCxnSpPr>
        <p:spPr bwMode="auto">
          <a:xfrm flipV="1">
            <a:off x="4340451" y="2440104"/>
            <a:ext cx="705824" cy="2656760"/>
          </a:xfrm>
          <a:prstGeom prst="bentConnector2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2D3956-4978-474D-9C5F-8C9057F2A720}"/>
              </a:ext>
            </a:extLst>
          </p:cNvPr>
          <p:cNvCxnSpPr>
            <a:cxnSpLocks/>
          </p:cNvCxnSpPr>
          <p:nvPr/>
        </p:nvCxnSpPr>
        <p:spPr bwMode="auto">
          <a:xfrm flipV="1">
            <a:off x="5063451" y="2458688"/>
            <a:ext cx="1251119" cy="7215"/>
          </a:xfrm>
          <a:prstGeom prst="straightConnector1">
            <a:avLst/>
          </a:prstGeom>
          <a:solidFill>
            <a:schemeClr val="accent1"/>
          </a:solidFill>
          <a:ln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0" name="Picture 69" descr="Free vector graphic: &lt;strong&gt;Hand&lt;/strong&gt;, Right, Point, Upwards, Finger ...">
            <a:extLst>
              <a:ext uri="{FF2B5EF4-FFF2-40B4-BE49-F238E27FC236}">
                <a16:creationId xmlns:a16="http://schemas.microsoft.com/office/drawing/2014/main" id="{251BFABC-5EB8-0844-A801-EB7F1FBB83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844" y="3568078"/>
            <a:ext cx="316997" cy="3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114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F0C1D5-C3CD-A64C-BA03-A78E06D7DE20}"/>
              </a:ext>
            </a:extLst>
          </p:cNvPr>
          <p:cNvSpPr txBox="1"/>
          <p:nvPr/>
        </p:nvSpPr>
        <p:spPr>
          <a:xfrm>
            <a:off x="421177" y="137592"/>
            <a:ext cx="5666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Certification </a:t>
            </a:r>
            <a:r>
              <a:rPr lang="en-US" sz="2200" b="1" dirty="0">
                <a:solidFill>
                  <a:schemeClr val="bg1"/>
                </a:solidFill>
              </a:rPr>
              <a:t>Requirements</a:t>
            </a:r>
            <a:r>
              <a:rPr lang="en-US" b="1" dirty="0">
                <a:solidFill>
                  <a:schemeClr val="bg1"/>
                </a:solidFill>
              </a:rPr>
              <a:t> (ISO/IEC 17025)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DD637-9250-4E44-BD84-C9A569E358BD}"/>
              </a:ext>
            </a:extLst>
          </p:cNvPr>
          <p:cNvSpPr txBox="1"/>
          <p:nvPr/>
        </p:nvSpPr>
        <p:spPr>
          <a:xfrm>
            <a:off x="399481" y="1064359"/>
            <a:ext cx="56886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General</a:t>
            </a:r>
          </a:p>
          <a:p>
            <a:r>
              <a:rPr lang="en-US" dirty="0"/>
              <a:t>	Accountability, impartiality, confidentiality</a:t>
            </a:r>
          </a:p>
          <a:p>
            <a:r>
              <a:rPr lang="en-US" dirty="0">
                <a:solidFill>
                  <a:srgbClr val="0432FF"/>
                </a:solidFill>
              </a:rPr>
              <a:t>Resources</a:t>
            </a:r>
          </a:p>
          <a:p>
            <a:r>
              <a:rPr lang="en-US" dirty="0"/>
              <a:t>	Staffing, training </a:t>
            </a:r>
          </a:p>
          <a:p>
            <a:r>
              <a:rPr lang="en-US" dirty="0"/>
              <a:t>	Environment, equipment, traceability</a:t>
            </a:r>
          </a:p>
          <a:p>
            <a:r>
              <a:rPr lang="en-US" dirty="0">
                <a:solidFill>
                  <a:srgbClr val="0432FF"/>
                </a:solidFill>
              </a:rPr>
              <a:t>Processes </a:t>
            </a:r>
          </a:p>
          <a:p>
            <a:r>
              <a:rPr lang="en-US" dirty="0"/>
              <a:t>	Customer relation</a:t>
            </a:r>
          </a:p>
          <a:p>
            <a:r>
              <a:rPr lang="en-US" dirty="0"/>
              <a:t>	Proper naming convention</a:t>
            </a:r>
          </a:p>
          <a:p>
            <a:r>
              <a:rPr lang="en-US" dirty="0"/>
              <a:t>	Electronic logbooks</a:t>
            </a:r>
          </a:p>
          <a:p>
            <a:r>
              <a:rPr lang="en-US" dirty="0"/>
              <a:t>	Propagation of uncertainty (GUM) </a:t>
            </a:r>
          </a:p>
          <a:p>
            <a:r>
              <a:rPr lang="en-US" dirty="0"/>
              <a:t>	Record equipment meta data</a:t>
            </a:r>
          </a:p>
          <a:p>
            <a:r>
              <a:rPr lang="en-US" dirty="0"/>
              <a:t>	Restrict access to calibration equipment</a:t>
            </a:r>
          </a:p>
          <a:p>
            <a:r>
              <a:rPr lang="en-US" dirty="0"/>
              <a:t>	Automatic generation of protocols</a:t>
            </a:r>
          </a:p>
          <a:p>
            <a:r>
              <a:rPr lang="en-US" dirty="0"/>
              <a:t>	Centralized data storage</a:t>
            </a:r>
          </a:p>
          <a:p>
            <a:r>
              <a:rPr lang="en-US" dirty="0">
                <a:solidFill>
                  <a:srgbClr val="0432FF"/>
                </a:solidFill>
              </a:rPr>
              <a:t>Management systems</a:t>
            </a:r>
          </a:p>
          <a:p>
            <a:r>
              <a:rPr lang="en-US" dirty="0"/>
              <a:t>	Quality assurance and audits</a:t>
            </a:r>
          </a:p>
          <a:p>
            <a:r>
              <a:rPr lang="en-US" dirty="0"/>
              <a:t>	Production readiness</a:t>
            </a:r>
          </a:p>
          <a:p>
            <a:r>
              <a:rPr lang="en-US" dirty="0"/>
              <a:t>	Documentation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51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0">
            <a:extLst>
              <a:ext uri="{FF2B5EF4-FFF2-40B4-BE49-F238E27FC236}">
                <a16:creationId xmlns:a16="http://schemas.microsoft.com/office/drawing/2014/main" id="{EB8DD64A-1323-FE4D-A163-C299FA951B5B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543496" y="137592"/>
            <a:ext cx="6552886" cy="446217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The MM Value-Shop Model</a:t>
            </a: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2B4D9C01-484E-BF4D-9044-CD2592DFB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1590675"/>
            <a:ext cx="9132888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5334E4E9-4F4B-6943-A4D1-9D7203C82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9480" y="160338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Coil Dominated Magnets</a:t>
            </a:r>
          </a:p>
        </p:txBody>
      </p:sp>
      <p:pic>
        <p:nvPicPr>
          <p:cNvPr id="391171" name="Picture 3" descr="foil">
            <a:extLst>
              <a:ext uri="{FF2B5EF4-FFF2-40B4-BE49-F238E27FC236}">
                <a16:creationId xmlns:a16="http://schemas.microsoft.com/office/drawing/2014/main" id="{73DB2635-AEDE-4849-A2B9-1FBB0A4E3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1875" y="836613"/>
            <a:ext cx="3348038" cy="24082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5363" name="Picture 4" descr="foil">
            <a:extLst>
              <a:ext uri="{FF2B5EF4-FFF2-40B4-BE49-F238E27FC236}">
                <a16:creationId xmlns:a16="http://schemas.microsoft.com/office/drawing/2014/main" id="{0CFF4C55-E2E5-754D-968D-68846A46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914400"/>
            <a:ext cx="36576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3CC0DBF4-F398-C84A-AD70-C2296A16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4038600"/>
            <a:ext cx="38862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foil">
            <a:extLst>
              <a:ext uri="{FF2B5EF4-FFF2-40B4-BE49-F238E27FC236}">
                <a16:creationId xmlns:a16="http://schemas.microsoft.com/office/drawing/2014/main" id="{950B15AB-D3EC-354E-8AB2-2CFCFC1F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3775075"/>
            <a:ext cx="33274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A38C02B7-4E74-F443-83CA-AA1B57438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6362700"/>
            <a:ext cx="38100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3" tIns="50797" rIns="101593" bIns="50797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</a:rPr>
              <a:t>B = 4 T                 B</a:t>
            </a:r>
            <a:r>
              <a:rPr lang="en-US" altLang="en-US" baseline="-25000">
                <a:solidFill>
                  <a:schemeClr val="tx1"/>
                </a:solidFill>
              </a:rPr>
              <a:t>s</a:t>
            </a:r>
            <a:r>
              <a:rPr lang="en-US" altLang="en-US">
                <a:solidFill>
                  <a:schemeClr val="tx1"/>
                </a:solidFill>
              </a:rPr>
              <a:t> = 3.69 T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005EDFC6-6E27-3E41-A546-9F9DE142E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3276600"/>
            <a:ext cx="3200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3" tIns="50797" rIns="101593" bIns="50797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</a:rPr>
              <a:t>B = 8.33 T     B</a:t>
            </a:r>
            <a:r>
              <a:rPr lang="en-US" altLang="en-US" baseline="-25000">
                <a:solidFill>
                  <a:schemeClr val="tx1"/>
                </a:solidFill>
              </a:rPr>
              <a:t>s</a:t>
            </a:r>
            <a:r>
              <a:rPr lang="en-US" altLang="en-US">
                <a:solidFill>
                  <a:schemeClr val="tx1"/>
                </a:solidFill>
              </a:rPr>
              <a:t> = 7.77 T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18">
            <a:extLst>
              <a:ext uri="{FF2B5EF4-FFF2-40B4-BE49-F238E27FC236}">
                <a16:creationId xmlns:a16="http://schemas.microsoft.com/office/drawing/2014/main" id="{2A5565DE-CA13-3C40-9937-C1BDC4349C70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399480" y="137592"/>
            <a:ext cx="6552886" cy="446217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Measurement Dataflow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7B3815D3-18E0-DD4E-8A2A-2ECC38B2F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528" y="1361728"/>
            <a:ext cx="8262938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609600" y="76200"/>
            <a:ext cx="6553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90311" bIns="5080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defRPr/>
            </a:pPr>
            <a:r>
              <a:rPr lang="en-GB" sz="2400" kern="0" dirty="0"/>
              <a:t>EAM (Enterprise Asset Management)</a:t>
            </a:r>
          </a:p>
        </p:txBody>
      </p:sp>
      <p:pic>
        <p:nvPicPr>
          <p:cNvPr id="14339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912" y="1433736"/>
            <a:ext cx="5569024" cy="431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D93DC-C009-1342-A97F-62F3351DAF29}"/>
              </a:ext>
            </a:extLst>
          </p:cNvPr>
          <p:cNvSpPr txBox="1"/>
          <p:nvPr/>
        </p:nvSpPr>
        <p:spPr>
          <a:xfrm>
            <a:off x="111448" y="1604744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ym typeface="Wingdings" panose="05000000000000000000" pitchFamily="2" charset="2"/>
              </a:rPr>
              <a:t>Why </a:t>
            </a:r>
            <a:r>
              <a:rPr lang="en-GB" sz="1800" b="1" dirty="0" err="1">
                <a:sym typeface="Wingdings" panose="05000000000000000000" pitchFamily="2" charset="2"/>
              </a:rPr>
              <a:t>InforEAM</a:t>
            </a:r>
            <a:endParaRPr lang="en-GB" sz="1800" b="1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Used throughout CERN</a:t>
            </a:r>
          </a:p>
          <a:p>
            <a:r>
              <a:rPr lang="en-GB" sz="1800" dirty="0">
                <a:sym typeface="Wingdings" panose="05000000000000000000" pitchFamily="2" charset="2"/>
              </a:rPr>
              <a:t>	service, maintenance and 	support provided by a 	dedicated Section at CERN</a:t>
            </a:r>
          </a:p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Integration with other CERN systems 	</a:t>
            </a:r>
            <a:r>
              <a:rPr lang="en-GB" sz="1800" i="1" dirty="0">
                <a:sym typeface="Wingdings" panose="05000000000000000000" pitchFamily="2" charset="2"/>
              </a:rPr>
              <a:t>(EDMS, MTF, TREC, etc.)</a:t>
            </a:r>
            <a:endParaRPr lang="en-GB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Can be integrated with other web-services</a:t>
            </a:r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/>
          </a:p>
          <a:p>
            <a:r>
              <a:rPr lang="en-GB" sz="1800" dirty="0"/>
              <a:t>Customisable with some restrictions</a:t>
            </a:r>
            <a:endParaRPr lang="en-GB" sz="1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726408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3435" y="70180"/>
            <a:ext cx="776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Magnetic Measurement Requests and Workorders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157" name="Straight Connector 156"/>
          <p:cNvCxnSpPr>
            <a:cxnSpLocks/>
            <a:endCxn id="87" idx="2"/>
          </p:cNvCxnSpPr>
          <p:nvPr/>
        </p:nvCxnSpPr>
        <p:spPr>
          <a:xfrm>
            <a:off x="2592880" y="2912478"/>
            <a:ext cx="1808198" cy="979588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44" name="Straight Connector 143"/>
          <p:cNvCxnSpPr>
            <a:cxnSpLocks/>
          </p:cNvCxnSpPr>
          <p:nvPr/>
        </p:nvCxnSpPr>
        <p:spPr>
          <a:xfrm flipH="1">
            <a:off x="5339151" y="2949277"/>
            <a:ext cx="2455283" cy="787387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41" name="Straight Connector 140"/>
          <p:cNvCxnSpPr>
            <a:cxnSpLocks/>
            <a:stCxn id="65" idx="1"/>
            <a:endCxn id="87" idx="6"/>
          </p:cNvCxnSpPr>
          <p:nvPr/>
        </p:nvCxnSpPr>
        <p:spPr>
          <a:xfrm flipH="1" flipV="1">
            <a:off x="5349294" y="3892066"/>
            <a:ext cx="2459385" cy="23888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4" name="Straight Connector 3"/>
          <p:cNvCxnSpPr>
            <a:cxnSpLocks/>
            <a:stCxn id="36" idx="2"/>
            <a:endCxn id="87" idx="1"/>
          </p:cNvCxnSpPr>
          <p:nvPr/>
        </p:nvCxnSpPr>
        <p:spPr>
          <a:xfrm>
            <a:off x="3512626" y="2711375"/>
            <a:ext cx="1027315" cy="860491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grpSp>
        <p:nvGrpSpPr>
          <p:cNvPr id="13" name="Group 12"/>
          <p:cNvGrpSpPr/>
          <p:nvPr/>
        </p:nvGrpSpPr>
        <p:grpSpPr>
          <a:xfrm>
            <a:off x="4471719" y="922136"/>
            <a:ext cx="1170906" cy="1118356"/>
            <a:chOff x="3215181" y="2079393"/>
            <a:chExt cx="1129178" cy="1114885"/>
          </a:xfrm>
        </p:grpSpPr>
        <p:sp>
          <p:nvSpPr>
            <p:cNvPr id="80" name="Oval 79"/>
            <p:cNvSpPr/>
            <p:nvPr/>
          </p:nvSpPr>
          <p:spPr>
            <a:xfrm>
              <a:off x="3215181" y="2079393"/>
              <a:ext cx="1129178" cy="111488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Oval 4"/>
            <p:cNvSpPr txBox="1"/>
            <p:nvPr/>
          </p:nvSpPr>
          <p:spPr>
            <a:xfrm>
              <a:off x="3354519" y="2245919"/>
              <a:ext cx="879117" cy="788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Equipment code</a:t>
              </a:r>
            </a:p>
          </p:txBody>
        </p:sp>
      </p:grpSp>
      <p:sp>
        <p:nvSpPr>
          <p:cNvPr id="75" name="Straight Connector 10"/>
          <p:cNvSpPr txBox="1"/>
          <p:nvPr/>
        </p:nvSpPr>
        <p:spPr>
          <a:xfrm rot="18681123">
            <a:off x="5799642" y="3069545"/>
            <a:ext cx="53561" cy="553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11" tIns="0" rIns="14111" bIns="0" numCol="1" spcCol="1270" anchor="ctr" anchorCtr="0">
            <a:noAutofit/>
          </a:bodyPr>
          <a:lstStyle/>
          <a:p>
            <a:pPr algn="ctr" defTabSz="888991">
              <a:lnSpc>
                <a:spcPct val="90000"/>
              </a:lnSpc>
              <a:spcAft>
                <a:spcPct val="35000"/>
              </a:spcAft>
            </a:pP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059857" y="1858110"/>
            <a:ext cx="1390241" cy="737163"/>
            <a:chOff x="4476556" y="716070"/>
            <a:chExt cx="1340696" cy="734875"/>
          </a:xfrm>
        </p:grpSpPr>
        <p:sp>
          <p:nvSpPr>
            <p:cNvPr id="72" name="Rounded Rectangle 71"/>
            <p:cNvSpPr/>
            <p:nvPr/>
          </p:nvSpPr>
          <p:spPr>
            <a:xfrm>
              <a:off x="4476556" y="716070"/>
              <a:ext cx="1340696" cy="734875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ounded Rectangle 12"/>
            <p:cNvSpPr txBox="1"/>
            <p:nvPr/>
          </p:nvSpPr>
          <p:spPr>
            <a:xfrm>
              <a:off x="4512430" y="751944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Requestor’s timeline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37013" y="2523159"/>
            <a:ext cx="1390241" cy="737163"/>
            <a:chOff x="5997413" y="1242970"/>
            <a:chExt cx="1340696" cy="734875"/>
          </a:xfrm>
        </p:grpSpPr>
        <p:sp>
          <p:nvSpPr>
            <p:cNvPr id="68" name="Rounded Rectangle 67"/>
            <p:cNvSpPr/>
            <p:nvPr/>
          </p:nvSpPr>
          <p:spPr>
            <a:xfrm>
              <a:off x="5997413" y="1242970"/>
              <a:ext cx="1340696" cy="734875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ounded Rectangle 16"/>
            <p:cNvSpPr txBox="1"/>
            <p:nvPr/>
          </p:nvSpPr>
          <p:spPr>
            <a:xfrm>
              <a:off x="6033287" y="1278844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Other  information from requestor</a:t>
              </a:r>
            </a:p>
          </p:txBody>
        </p:sp>
      </p:grpSp>
      <p:sp>
        <p:nvSpPr>
          <p:cNvPr id="67" name="Straight Connector 18"/>
          <p:cNvSpPr txBox="1"/>
          <p:nvPr/>
        </p:nvSpPr>
        <p:spPr>
          <a:xfrm rot="21593765">
            <a:off x="6480779" y="3877141"/>
            <a:ext cx="86181" cy="833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11" tIns="0" rIns="14111" bIns="0" numCol="1" spcCol="1270" anchor="ctr" anchorCtr="0">
            <a:noAutofit/>
          </a:bodyPr>
          <a:lstStyle/>
          <a:p>
            <a:pPr algn="ctr" defTabSz="888991">
              <a:lnSpc>
                <a:spcPct val="90000"/>
              </a:lnSpc>
              <a:spcAft>
                <a:spcPct val="35000"/>
              </a:spcAft>
            </a:pP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71479" y="3547372"/>
            <a:ext cx="1390241" cy="737163"/>
            <a:chOff x="6006560" y="2264144"/>
            <a:chExt cx="1340696" cy="734875"/>
          </a:xfrm>
        </p:grpSpPr>
        <p:sp>
          <p:nvSpPr>
            <p:cNvPr id="64" name="Rounded Rectangle 63"/>
            <p:cNvSpPr/>
            <p:nvPr/>
          </p:nvSpPr>
          <p:spPr>
            <a:xfrm>
              <a:off x="6006560" y="2264144"/>
              <a:ext cx="1340696" cy="734875"/>
            </a:xfrm>
            <a:prstGeom prst="roundRect">
              <a:avLst/>
            </a:prstGeom>
            <a:solidFill>
              <a:srgbClr val="0066C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ounded Rectangle 20"/>
            <p:cNvSpPr txBox="1"/>
            <p:nvPr/>
          </p:nvSpPr>
          <p:spPr>
            <a:xfrm>
              <a:off x="6042434" y="2300018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Information from         NORMA / MTF</a:t>
              </a:r>
            </a:p>
          </p:txBody>
        </p:sp>
      </p:grpSp>
      <p:sp>
        <p:nvSpPr>
          <p:cNvPr id="63" name="Straight Connector 22"/>
          <p:cNvSpPr txBox="1"/>
          <p:nvPr/>
        </p:nvSpPr>
        <p:spPr>
          <a:xfrm rot="1438079">
            <a:off x="6112559" y="4351262"/>
            <a:ext cx="58131" cy="562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11" tIns="0" rIns="14111" bIns="0" numCol="1" spcCol="1270" anchor="ctr" anchorCtr="0">
            <a:noAutofit/>
          </a:bodyPr>
          <a:lstStyle/>
          <a:p>
            <a:pPr algn="ctr" defTabSz="888991">
              <a:lnSpc>
                <a:spcPct val="90000"/>
              </a:lnSpc>
              <a:spcAft>
                <a:spcPct val="35000"/>
              </a:spcAft>
            </a:pPr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746498" y="4624023"/>
            <a:ext cx="1390241" cy="737163"/>
            <a:chOff x="5169382" y="3185172"/>
            <a:chExt cx="1340696" cy="734875"/>
          </a:xfrm>
        </p:grpSpPr>
        <p:sp>
          <p:nvSpPr>
            <p:cNvPr id="60" name="Rounded Rectangle 59"/>
            <p:cNvSpPr/>
            <p:nvPr/>
          </p:nvSpPr>
          <p:spPr>
            <a:xfrm>
              <a:off x="5169382" y="3185172"/>
              <a:ext cx="1340696" cy="734875"/>
            </a:xfrm>
            <a:prstGeom prst="roundRect">
              <a:avLst/>
            </a:prstGeom>
            <a:solidFill>
              <a:srgbClr val="0066C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24"/>
            <p:cNvSpPr txBox="1"/>
            <p:nvPr/>
          </p:nvSpPr>
          <p:spPr>
            <a:xfrm>
              <a:off x="5205256" y="3221046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Assignment of resources</a:t>
              </a:r>
            </a:p>
          </p:txBody>
        </p:sp>
      </p:grpSp>
      <p:sp>
        <p:nvSpPr>
          <p:cNvPr id="59" name="Straight Connector 26"/>
          <p:cNvSpPr txBox="1"/>
          <p:nvPr/>
        </p:nvSpPr>
        <p:spPr>
          <a:xfrm rot="3194738">
            <a:off x="5809364" y="4879339"/>
            <a:ext cx="67765" cy="700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11" tIns="0" rIns="14111" bIns="0" numCol="1" spcCol="1270" anchor="ctr" anchorCtr="0">
            <a:noAutofit/>
          </a:bodyPr>
          <a:lstStyle/>
          <a:p>
            <a:pPr algn="ctr" defTabSz="888991">
              <a:lnSpc>
                <a:spcPct val="90000"/>
              </a:lnSpc>
              <a:spcAft>
                <a:spcPct val="35000"/>
              </a:spcAft>
            </a:pPr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799177" y="5777055"/>
            <a:ext cx="1390241" cy="737163"/>
            <a:chOff x="4506956" y="4140626"/>
            <a:chExt cx="1340696" cy="734875"/>
          </a:xfrm>
        </p:grpSpPr>
        <p:sp>
          <p:nvSpPr>
            <p:cNvPr id="56" name="Rounded Rectangle 55"/>
            <p:cNvSpPr/>
            <p:nvPr/>
          </p:nvSpPr>
          <p:spPr>
            <a:xfrm>
              <a:off x="4506956" y="4140626"/>
              <a:ext cx="1340696" cy="734875"/>
            </a:xfrm>
            <a:prstGeom prst="roundRect">
              <a:avLst/>
            </a:prstGeom>
            <a:solidFill>
              <a:srgbClr val="0066C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28"/>
            <p:cNvSpPr txBox="1"/>
            <p:nvPr/>
          </p:nvSpPr>
          <p:spPr>
            <a:xfrm>
              <a:off x="4542830" y="4176500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Scheduling</a:t>
              </a:r>
            </a:p>
          </p:txBody>
        </p:sp>
      </p:grpSp>
      <p:sp>
        <p:nvSpPr>
          <p:cNvPr id="51" name="Straight Connector 34"/>
          <p:cNvSpPr txBox="1"/>
          <p:nvPr/>
        </p:nvSpPr>
        <p:spPr>
          <a:xfrm rot="19963181">
            <a:off x="903536" y="3832865"/>
            <a:ext cx="112433" cy="1087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11" tIns="0" rIns="14111" bIns="0" numCol="1" spcCol="1270" anchor="ctr" anchorCtr="0">
            <a:noAutofit/>
          </a:bodyPr>
          <a:lstStyle/>
          <a:p>
            <a:pPr algn="ctr" defTabSz="888991">
              <a:lnSpc>
                <a:spcPct val="90000"/>
              </a:lnSpc>
              <a:spcAft>
                <a:spcPct val="35000"/>
              </a:spcAft>
            </a:pPr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213233" y="3530837"/>
            <a:ext cx="1354365" cy="811427"/>
            <a:chOff x="256477" y="2761733"/>
            <a:chExt cx="1306099" cy="808908"/>
          </a:xfrm>
        </p:grpSpPr>
        <p:sp>
          <p:nvSpPr>
            <p:cNvPr id="44" name="Rounded Rectangle 43"/>
            <p:cNvSpPr/>
            <p:nvPr/>
          </p:nvSpPr>
          <p:spPr>
            <a:xfrm>
              <a:off x="256477" y="2761733"/>
              <a:ext cx="1306099" cy="808908"/>
            </a:xfrm>
            <a:prstGeom prst="roundRect">
              <a:avLst/>
            </a:prstGeom>
            <a:solidFill>
              <a:srgbClr val="3399FF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0"/>
            <p:cNvSpPr txBox="1"/>
            <p:nvPr/>
          </p:nvSpPr>
          <p:spPr>
            <a:xfrm>
              <a:off x="295965" y="2801221"/>
              <a:ext cx="1227123" cy="729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Raw and processed data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11823" y="2562792"/>
            <a:ext cx="1390241" cy="737163"/>
            <a:chOff x="285716" y="1252191"/>
            <a:chExt cx="1340696" cy="734875"/>
          </a:xfrm>
        </p:grpSpPr>
        <p:sp>
          <p:nvSpPr>
            <p:cNvPr id="40" name="Rounded Rectangle 39"/>
            <p:cNvSpPr/>
            <p:nvPr/>
          </p:nvSpPr>
          <p:spPr>
            <a:xfrm>
              <a:off x="285716" y="1252191"/>
              <a:ext cx="1340696" cy="734875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ounded Rectangle 44"/>
            <p:cNvSpPr txBox="1"/>
            <p:nvPr/>
          </p:nvSpPr>
          <p:spPr>
            <a:xfrm>
              <a:off x="321590" y="1288065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Released</a:t>
              </a:r>
            </a:p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(MM Protocol)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17505" y="1974212"/>
            <a:ext cx="1390241" cy="737163"/>
            <a:chOff x="1742250" y="716046"/>
            <a:chExt cx="1340696" cy="734875"/>
          </a:xfrm>
        </p:grpSpPr>
        <p:sp>
          <p:nvSpPr>
            <p:cNvPr id="36" name="Rounded Rectangle 35"/>
            <p:cNvSpPr/>
            <p:nvPr/>
          </p:nvSpPr>
          <p:spPr>
            <a:xfrm>
              <a:off x="1742250" y="716046"/>
              <a:ext cx="1340696" cy="734875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8"/>
            <p:cNvSpPr txBox="1"/>
            <p:nvPr/>
          </p:nvSpPr>
          <p:spPr>
            <a:xfrm>
              <a:off x="1778124" y="751920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Synopsis</a:t>
              </a:r>
            </a:p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 (MM Report)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8357804" y="1331864"/>
            <a:ext cx="957751" cy="515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</a:t>
            </a:r>
          </a:p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241290" y="5594603"/>
            <a:ext cx="1256955" cy="515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74103" y="5998554"/>
            <a:ext cx="1060976" cy="515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Execution</a:t>
            </a:r>
          </a:p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163452" y="1325809"/>
            <a:ext cx="1627966" cy="515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Post-processing</a:t>
            </a:r>
          </a:p>
          <a:p>
            <a:r>
              <a:rPr lang="en-GB" sz="1556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401078" y="3439235"/>
            <a:ext cx="948216" cy="905661"/>
            <a:chOff x="3215181" y="2079393"/>
            <a:chExt cx="1129178" cy="1114885"/>
          </a:xfrm>
          <a:solidFill>
            <a:srgbClr val="920000"/>
          </a:solidFill>
        </p:grpSpPr>
        <p:sp>
          <p:nvSpPr>
            <p:cNvPr id="87" name="Oval 86"/>
            <p:cNvSpPr/>
            <p:nvPr/>
          </p:nvSpPr>
          <p:spPr>
            <a:xfrm>
              <a:off x="3215181" y="2079393"/>
              <a:ext cx="1129178" cy="1114885"/>
            </a:xfrm>
            <a:prstGeom prst="ellipse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Oval 4"/>
            <p:cNvSpPr txBox="1"/>
            <p:nvPr/>
          </p:nvSpPr>
          <p:spPr>
            <a:xfrm>
              <a:off x="3380545" y="2242664"/>
              <a:ext cx="798450" cy="78834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Work-order</a:t>
              </a:r>
            </a:p>
          </p:txBody>
        </p:sp>
      </p:grpSp>
      <p:sp>
        <p:nvSpPr>
          <p:cNvPr id="99" name="Straight Connector 38"/>
          <p:cNvSpPr txBox="1"/>
          <p:nvPr/>
        </p:nvSpPr>
        <p:spPr>
          <a:xfrm rot="20973031">
            <a:off x="982035" y="3345712"/>
            <a:ext cx="89067" cy="86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111" tIns="0" rIns="14111" bIns="0" numCol="1" spcCol="1270" anchor="ctr" anchorCtr="0">
            <a:noAutofit/>
          </a:bodyPr>
          <a:lstStyle/>
          <a:p>
            <a:pPr algn="ctr" defTabSz="296330">
              <a:lnSpc>
                <a:spcPct val="90000"/>
              </a:lnSpc>
              <a:spcAft>
                <a:spcPct val="35000"/>
              </a:spcAft>
            </a:pPr>
            <a:endParaRPr lang="en-US" sz="667" b="1"/>
          </a:p>
        </p:txBody>
      </p:sp>
      <p:cxnSp>
        <p:nvCxnSpPr>
          <p:cNvPr id="100" name="Straight Connector 99"/>
          <p:cNvCxnSpPr>
            <a:cxnSpLocks/>
            <a:stCxn id="49" idx="3"/>
            <a:endCxn id="87" idx="3"/>
          </p:cNvCxnSpPr>
          <p:nvPr/>
        </p:nvCxnSpPr>
        <p:spPr>
          <a:xfrm flipV="1">
            <a:off x="2572637" y="4212265"/>
            <a:ext cx="1967304" cy="776198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03" name="Straight Connector 102"/>
          <p:cNvCxnSpPr>
            <a:cxnSpLocks/>
            <a:stCxn id="53" idx="0"/>
          </p:cNvCxnSpPr>
          <p:nvPr/>
        </p:nvCxnSpPr>
        <p:spPr>
          <a:xfrm flipV="1">
            <a:off x="3948674" y="4341879"/>
            <a:ext cx="710793" cy="1228808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grpSp>
        <p:nvGrpSpPr>
          <p:cNvPr id="27" name="Group 26"/>
          <p:cNvGrpSpPr/>
          <p:nvPr/>
        </p:nvGrpSpPr>
        <p:grpSpPr>
          <a:xfrm>
            <a:off x="3253553" y="5534701"/>
            <a:ext cx="1390241" cy="737163"/>
            <a:chOff x="1446074" y="4451685"/>
            <a:chExt cx="1340696" cy="734875"/>
          </a:xfrm>
        </p:grpSpPr>
        <p:sp>
          <p:nvSpPr>
            <p:cNvPr id="52" name="Rounded Rectangle 51"/>
            <p:cNvSpPr/>
            <p:nvPr/>
          </p:nvSpPr>
          <p:spPr>
            <a:xfrm>
              <a:off x="1446074" y="4451685"/>
              <a:ext cx="1340696" cy="734875"/>
            </a:xfrm>
            <a:prstGeom prst="roundRect">
              <a:avLst/>
            </a:prstGeom>
            <a:solidFill>
              <a:srgbClr val="3399FF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32"/>
            <p:cNvSpPr txBox="1"/>
            <p:nvPr/>
          </p:nvSpPr>
          <p:spPr>
            <a:xfrm>
              <a:off x="1481948" y="4487559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Equipment used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9595" y="4619881"/>
            <a:ext cx="1390241" cy="737163"/>
            <a:chOff x="193415" y="3773192"/>
            <a:chExt cx="1340696" cy="734875"/>
          </a:xfrm>
        </p:grpSpPr>
        <p:sp>
          <p:nvSpPr>
            <p:cNvPr id="48" name="Rounded Rectangle 47"/>
            <p:cNvSpPr/>
            <p:nvPr/>
          </p:nvSpPr>
          <p:spPr>
            <a:xfrm>
              <a:off x="193415" y="3773192"/>
              <a:ext cx="1340696" cy="734875"/>
            </a:xfrm>
            <a:prstGeom prst="roundRect">
              <a:avLst/>
            </a:prstGeom>
            <a:solidFill>
              <a:srgbClr val="3399FF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36"/>
            <p:cNvSpPr txBox="1"/>
            <p:nvPr/>
          </p:nvSpPr>
          <p:spPr>
            <a:xfrm>
              <a:off x="229289" y="3809066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MM procedures and parameters</a:t>
              </a:r>
            </a:p>
          </p:txBody>
        </p:sp>
      </p:grpSp>
      <p:cxnSp>
        <p:nvCxnSpPr>
          <p:cNvPr id="115" name="Straight Connector 114"/>
          <p:cNvCxnSpPr>
            <a:cxnSpLocks/>
          </p:cNvCxnSpPr>
          <p:nvPr/>
        </p:nvCxnSpPr>
        <p:spPr>
          <a:xfrm flipH="1" flipV="1">
            <a:off x="5335713" y="4081358"/>
            <a:ext cx="2389806" cy="744625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20" name="Straight Connector 119"/>
          <p:cNvCxnSpPr>
            <a:cxnSpLocks/>
            <a:stCxn id="56" idx="0"/>
          </p:cNvCxnSpPr>
          <p:nvPr/>
        </p:nvCxnSpPr>
        <p:spPr>
          <a:xfrm flipH="1" flipV="1">
            <a:off x="5020068" y="4341879"/>
            <a:ext cx="474230" cy="1435176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49" name="Straight Connector 148"/>
          <p:cNvCxnSpPr>
            <a:cxnSpLocks/>
            <a:stCxn id="72" idx="2"/>
            <a:endCxn id="87" idx="7"/>
          </p:cNvCxnSpPr>
          <p:nvPr/>
        </p:nvCxnSpPr>
        <p:spPr>
          <a:xfrm flipH="1">
            <a:off x="5210431" y="2595273"/>
            <a:ext cx="1544547" cy="976593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67A022-77EF-B049-8344-8C8601A3F45B}"/>
              </a:ext>
            </a:extLst>
          </p:cNvPr>
          <p:cNvGrpSpPr/>
          <p:nvPr/>
        </p:nvGrpSpPr>
        <p:grpSpPr>
          <a:xfrm>
            <a:off x="6298078" y="5202105"/>
            <a:ext cx="1390241" cy="737163"/>
            <a:chOff x="4506956" y="4140626"/>
            <a:chExt cx="1340696" cy="734875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2C4E7CD-9A5B-994C-B835-15414CCF0175}"/>
                </a:ext>
              </a:extLst>
            </p:cNvPr>
            <p:cNvSpPr/>
            <p:nvPr/>
          </p:nvSpPr>
          <p:spPr>
            <a:xfrm>
              <a:off x="4506956" y="4140626"/>
              <a:ext cx="1340696" cy="734875"/>
            </a:xfrm>
            <a:prstGeom prst="roundRect">
              <a:avLst/>
            </a:prstGeom>
            <a:solidFill>
              <a:srgbClr val="0066C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ounded Rectangle 28">
              <a:extLst>
                <a:ext uri="{FF2B5EF4-FFF2-40B4-BE49-F238E27FC236}">
                  <a16:creationId xmlns:a16="http://schemas.microsoft.com/office/drawing/2014/main" id="{18BE6648-E757-AE45-8740-B40CB7B27F57}"/>
                </a:ext>
              </a:extLst>
            </p:cNvPr>
            <p:cNvSpPr txBox="1"/>
            <p:nvPr/>
          </p:nvSpPr>
          <p:spPr>
            <a:xfrm>
              <a:off x="4542830" y="4176500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Definition of MM procedure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D6826A9-4745-C547-A9E2-A00D01B6B261}"/>
              </a:ext>
            </a:extLst>
          </p:cNvPr>
          <p:cNvGrpSpPr/>
          <p:nvPr/>
        </p:nvGrpSpPr>
        <p:grpSpPr>
          <a:xfrm>
            <a:off x="6305293" y="6065420"/>
            <a:ext cx="1390241" cy="737163"/>
            <a:chOff x="4506956" y="4140626"/>
            <a:chExt cx="1340696" cy="734875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29E92E4-4181-D74C-98AF-E1536A3C0D1D}"/>
                </a:ext>
              </a:extLst>
            </p:cNvPr>
            <p:cNvSpPr/>
            <p:nvPr/>
          </p:nvSpPr>
          <p:spPr>
            <a:xfrm>
              <a:off x="4506956" y="4140626"/>
              <a:ext cx="1340696" cy="734875"/>
            </a:xfrm>
            <a:prstGeom prst="roundRect">
              <a:avLst/>
            </a:prstGeom>
            <a:solidFill>
              <a:srgbClr val="0066C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Rounded Rectangle 28">
              <a:extLst>
                <a:ext uri="{FF2B5EF4-FFF2-40B4-BE49-F238E27FC236}">
                  <a16:creationId xmlns:a16="http://schemas.microsoft.com/office/drawing/2014/main" id="{D1C564D8-E312-AC42-B62C-C593CC00E9F0}"/>
                </a:ext>
              </a:extLst>
            </p:cNvPr>
            <p:cNvSpPr txBox="1"/>
            <p:nvPr/>
          </p:nvSpPr>
          <p:spPr>
            <a:xfrm>
              <a:off x="4542830" y="4176500"/>
              <a:ext cx="1268948" cy="663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878" tIns="9878" rIns="9878" bIns="9878" numCol="1" spcCol="1270" anchor="ctr" anchorCtr="0">
              <a:noAutofit/>
            </a:bodyPr>
            <a:lstStyle/>
            <a:p>
              <a:pPr algn="ctr" defTabSz="691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56" dirty="0"/>
                <a:t>Development and procurement</a:t>
              </a: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ADD2104-9B4D-7848-86AA-0BAE14EA95D6}"/>
              </a:ext>
            </a:extLst>
          </p:cNvPr>
          <p:cNvCxnSpPr>
            <a:cxnSpLocks/>
            <a:stCxn id="79" idx="0"/>
            <a:endCxn id="87" idx="5"/>
          </p:cNvCxnSpPr>
          <p:nvPr/>
        </p:nvCxnSpPr>
        <p:spPr>
          <a:xfrm flipH="1" flipV="1">
            <a:off x="5210431" y="4212265"/>
            <a:ext cx="1782768" cy="989840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A71BE1D-6C97-2642-B2D6-83F2874F7CD4}"/>
              </a:ext>
            </a:extLst>
          </p:cNvPr>
          <p:cNvCxnSpPr>
            <a:cxnSpLocks/>
            <a:stCxn id="91" idx="0"/>
            <a:endCxn id="79" idx="2"/>
          </p:cNvCxnSpPr>
          <p:nvPr/>
        </p:nvCxnSpPr>
        <p:spPr>
          <a:xfrm flipH="1" flipV="1">
            <a:off x="6993199" y="5939268"/>
            <a:ext cx="7215" cy="126152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F4E6F3-A016-FC42-AD0E-18AFE5CA7D26}"/>
              </a:ext>
            </a:extLst>
          </p:cNvPr>
          <p:cNvCxnSpPr>
            <a:cxnSpLocks/>
          </p:cNvCxnSpPr>
          <p:nvPr/>
        </p:nvCxnSpPr>
        <p:spPr bwMode="auto">
          <a:xfrm>
            <a:off x="2991768" y="3439235"/>
            <a:ext cx="1370149" cy="642123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C29ABD4-55CD-AE46-BB64-47434ABE1CE4}"/>
              </a:ext>
            </a:extLst>
          </p:cNvPr>
          <p:cNvCxnSpPr>
            <a:cxnSpLocks/>
            <a:stCxn id="80" idx="4"/>
            <a:endCxn id="87" idx="0"/>
          </p:cNvCxnSpPr>
          <p:nvPr/>
        </p:nvCxnSpPr>
        <p:spPr bwMode="auto">
          <a:xfrm flipH="1">
            <a:off x="4875186" y="2040492"/>
            <a:ext cx="181986" cy="1398743"/>
          </a:xfrm>
          <a:prstGeom prst="line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7AF4C13-E7DD-4C4B-BA2E-46D7B92273F7}"/>
              </a:ext>
            </a:extLst>
          </p:cNvPr>
          <p:cNvCxnSpPr>
            <a:cxnSpLocks/>
          </p:cNvCxnSpPr>
          <p:nvPr/>
        </p:nvCxnSpPr>
        <p:spPr>
          <a:xfrm>
            <a:off x="2592880" y="3902822"/>
            <a:ext cx="1863757" cy="209272"/>
          </a:xfrm>
          <a:prstGeom prst="line">
            <a:avLst/>
          </a:pr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</p:spTree>
    <p:extLst>
      <p:ext uri="{BB962C8B-B14F-4D97-AF65-F5344CB8AC3E}">
        <p14:creationId xmlns:p14="http://schemas.microsoft.com/office/powerpoint/2010/main" val="21326593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" t="287" b="772"/>
          <a:stretch/>
        </p:blipFill>
        <p:spPr>
          <a:xfrm>
            <a:off x="248603" y="929680"/>
            <a:ext cx="5198298" cy="3214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413" y="1505744"/>
            <a:ext cx="882869" cy="735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7B5B3-9610-3C44-A807-A7080FC9E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080" y="4314056"/>
            <a:ext cx="3658235" cy="2572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FB39D-4D9E-D240-A5E5-0DC4C2CCA5C3}"/>
              </a:ext>
            </a:extLst>
          </p:cNvPr>
          <p:cNvSpPr txBox="1"/>
          <p:nvPr/>
        </p:nvSpPr>
        <p:spPr>
          <a:xfrm>
            <a:off x="327472" y="137827"/>
            <a:ext cx="5185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Device Registration and Asset Codes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C384FD-89CA-274C-A473-68B43BD96AF7}"/>
              </a:ext>
            </a:extLst>
          </p:cNvPr>
          <p:cNvSpPr/>
          <p:nvPr/>
        </p:nvSpPr>
        <p:spPr>
          <a:xfrm>
            <a:off x="-64392" y="4746104"/>
            <a:ext cx="5824289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398" lvl="1">
              <a:spcAft>
                <a:spcPts val="733"/>
              </a:spcAft>
            </a:pPr>
            <a:r>
              <a:rPr lang="en-GB" sz="1800" dirty="0"/>
              <a:t>Crucial for magnetic measurement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398" lvl="1">
              <a:spcAft>
                <a:spcPts val="733"/>
              </a:spcAft>
            </a:pPr>
            <a:r>
              <a:rPr lang="en-GB" sz="1800" dirty="0"/>
              <a:t>Holds/pushes data required in FFMM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398" lvl="1">
              <a:spcAft>
                <a:spcPts val="733"/>
              </a:spcAft>
            </a:pPr>
            <a:r>
              <a:rPr lang="en-GB" sz="1800" dirty="0"/>
              <a:t>Requires regular maintenance and calibration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398" lvl="1">
              <a:spcAft>
                <a:spcPts val="733"/>
              </a:spcAft>
            </a:pPr>
            <a:r>
              <a:rPr lang="en-GB" sz="1800" dirty="0"/>
              <a:t>Exceeds a defined financial value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398" lvl="1">
              <a:spcAft>
                <a:spcPts val="733"/>
              </a:spcAft>
            </a:pPr>
            <a:r>
              <a:rPr lang="en-GB" sz="1800" dirty="0"/>
              <a:t>Unique and frequently used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E307E-FC76-164C-8BA5-1FCE16625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208" y="929680"/>
            <a:ext cx="2973891" cy="31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9388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5464" y="137592"/>
            <a:ext cx="10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The Interfaces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4700C-39C4-3A4E-B3E1-E34AC084F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8" y="2679033"/>
            <a:ext cx="7243504" cy="39922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03936" y="857672"/>
            <a:ext cx="5472608" cy="3095672"/>
            <a:chOff x="1363980" y="958819"/>
            <a:chExt cx="8084820" cy="51813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3980" y="958819"/>
              <a:ext cx="7239000" cy="183387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363980" y="1122363"/>
              <a:ext cx="8084820" cy="5017769"/>
              <a:chOff x="1363980" y="1122363"/>
              <a:chExt cx="8084820" cy="501776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63980" y="1122364"/>
                <a:ext cx="289560" cy="501776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53540" y="1122363"/>
                <a:ext cx="7795260" cy="5017769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9060" y="958819"/>
              <a:ext cx="1729740" cy="16513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C337E-613C-0949-A877-9932C52F1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96" y="5340598"/>
            <a:ext cx="2292842" cy="148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CF792F-B19E-7442-813B-B704DB963D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7872" y="5676992"/>
            <a:ext cx="5092909" cy="116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03ED4-BB23-A846-91A8-350EC91D39D7}"/>
              </a:ext>
            </a:extLst>
          </p:cNvPr>
          <p:cNvSpPr txBox="1"/>
          <p:nvPr/>
        </p:nvSpPr>
        <p:spPr>
          <a:xfrm>
            <a:off x="2768947" y="857672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 Request</a:t>
            </a:r>
          </a:p>
          <a:p>
            <a:r>
              <a:rPr lang="en-US" dirty="0"/>
              <a:t>(Client)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8D98D-5D60-4C40-A110-AC52A56B35D3}"/>
              </a:ext>
            </a:extLst>
          </p:cNvPr>
          <p:cNvSpPr txBox="1"/>
          <p:nvPr/>
        </p:nvSpPr>
        <p:spPr>
          <a:xfrm>
            <a:off x="145820" y="2195172"/>
            <a:ext cx="3496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Workorders  (Events in EAM)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D52828-5D65-0349-9956-CEDAD87DCD05}"/>
              </a:ext>
            </a:extLst>
          </p:cNvPr>
          <p:cNvCxnSpPr/>
          <p:nvPr/>
        </p:nvCxnSpPr>
        <p:spPr bwMode="auto">
          <a:xfrm flipV="1">
            <a:off x="1479600" y="3737992"/>
            <a:ext cx="170350" cy="1512168"/>
          </a:xfrm>
          <a:prstGeom prst="straightConnector1">
            <a:avLst/>
          </a:prstGeom>
          <a:solidFill>
            <a:schemeClr val="accent1"/>
          </a:solidFill>
          <a:ln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FB6546-843C-0D4A-8961-B72E8D540A7A}"/>
              </a:ext>
            </a:extLst>
          </p:cNvPr>
          <p:cNvCxnSpPr/>
          <p:nvPr/>
        </p:nvCxnSpPr>
        <p:spPr bwMode="auto">
          <a:xfrm flipH="1" flipV="1">
            <a:off x="2487712" y="3722690"/>
            <a:ext cx="2016224" cy="1815502"/>
          </a:xfrm>
          <a:prstGeom prst="straightConnector1">
            <a:avLst/>
          </a:prstGeom>
          <a:solidFill>
            <a:schemeClr val="accent1"/>
          </a:solidFill>
          <a:ln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42480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5FE7DBC-C108-D04F-83F1-0656A3F191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3496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Naming Conventions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BF995346-3D1C-BB43-BFB8-878D3887ED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3496" y="1361728"/>
            <a:ext cx="9144000" cy="4844256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Magnetic field-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sensing</a:t>
            </a:r>
            <a:r>
              <a:rPr lang="en-US" altLang="en-US" dirty="0">
                <a:ea typeface="ＭＳ Ｐゴシック" panose="020B0600070205080204" pitchFamily="34" charset="-128"/>
              </a:rPr>
              <a:t> devices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Scalar fields: Nuclear magnetic resonance (NMR), electron spin resonance (ESR), superconducting quantum interference devices (SQUID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Vector fields: micro-electromechanical, magnetoresistance, Hall effect, fluxgate.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Integral (vector)-field quantities:  Vibrating sample, </a:t>
            </a:r>
            <a:r>
              <a:rPr lang="en-US" altLang="en-US" dirty="0" err="1">
                <a:ea typeface="ＭＳ Ｐゴシック" panose="020B0600070205080204" pitchFamily="34" charset="-128"/>
              </a:rPr>
              <a:t>fibre</a:t>
            </a:r>
            <a:r>
              <a:rPr lang="en-US" altLang="en-US" dirty="0">
                <a:ea typeface="ＭＳ Ｐゴシック" panose="020B0600070205080204" pitchFamily="34" charset="-128"/>
              </a:rPr>
              <a:t>-optical (Faraday effect), torque (cantilever),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induction coil</a:t>
            </a:r>
            <a:r>
              <a:rPr lang="en-US" altLang="en-US" dirty="0">
                <a:ea typeface="ＭＳ Ｐゴシック" panose="020B0600070205080204" pitchFamily="34" charset="-128"/>
              </a:rPr>
              <a:t>, and single-stretched wire. 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Transducer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Comprises the sensor and any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axillary electronics </a:t>
            </a:r>
            <a:r>
              <a:rPr lang="en-US" altLang="en-US" dirty="0">
                <a:ea typeface="ＭＳ Ｐゴシック" panose="020B0600070205080204" pitchFamily="34" charset="-128"/>
              </a:rPr>
              <a:t>needed to convert the magnetic flux (density) into an electric voltage at its connection terminals.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Induction-coil devices</a:t>
            </a:r>
          </a:p>
          <a:p>
            <a:pPr lvl="1"/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Rotating-coil magnetometers</a:t>
            </a:r>
            <a:r>
              <a:rPr lang="en-US" altLang="en-US" dirty="0">
                <a:ea typeface="ＭＳ Ｐゴシック" panose="020B0600070205080204" pitchFamily="34" charset="-128"/>
              </a:rPr>
              <a:t>, translating-coil magnetometers, stationary induction-coil magnetometers (</a:t>
            </a:r>
            <a:r>
              <a:rPr lang="en-US" altLang="en-US" dirty="0" err="1">
                <a:ea typeface="ＭＳ Ｐゴシック" panose="020B0600070205080204" pitchFamily="34" charset="-128"/>
              </a:rPr>
              <a:t>fluxmeters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395281AC-39DC-D344-BD51-64034A0FCB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3B753D07-FB5F-7843-B6C7-199D8CA5A650}" type="slidenum">
              <a:rPr lang="en-US" altLang="en-US" sz="1200" smtClean="0">
                <a:solidFill>
                  <a:srgbClr val="808080"/>
                </a:solidFill>
              </a:rPr>
              <a:pPr/>
              <a:t>35</a:t>
            </a:fld>
            <a:endParaRPr lang="en-US" altLang="en-US" sz="120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2483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BE8C66B-F15D-D74D-8EDC-D6FF03BBC5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8163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Naming Convention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621192F-3DAA-1B41-AD6A-47D6D6D3F8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8163" y="1111250"/>
            <a:ext cx="9144000" cy="6350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single coil of the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magnetometers</a:t>
            </a:r>
            <a:r>
              <a:rPr lang="en-US" altLang="en-US" dirty="0">
                <a:ea typeface="ＭＳ Ｐゴシック" panose="020B0600070205080204" pitchFamily="34" charset="-128"/>
              </a:rPr>
              <a:t> is called an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induction coil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 ordered set of induction coils is called an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array.</a:t>
            </a:r>
            <a:r>
              <a:rPr lang="en-US" altLang="en-US" dirty="0">
                <a:ea typeface="ＭＳ Ｐゴシック" panose="020B0600070205080204" pitchFamily="34" charset="-128"/>
              </a:rPr>
              <a:t> A cylindrical induction-coil array is called a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segment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A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shaft </a:t>
            </a:r>
            <a:r>
              <a:rPr lang="en-US" altLang="en-US" dirty="0">
                <a:ea typeface="ＭＳ Ｐゴシック" panose="020B0600070205080204" pitchFamily="34" charset="-128"/>
              </a:rPr>
              <a:t>is made from one or more segments. </a:t>
            </a:r>
          </a:p>
          <a:p>
            <a:pPr lvl="3"/>
            <a:r>
              <a:rPr lang="en-US" altLang="en-US" dirty="0">
                <a:ea typeface="ＭＳ Ｐゴシック" panose="020B0600070205080204" pitchFamily="34" charset="-128"/>
              </a:rPr>
              <a:t>A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chain</a:t>
            </a:r>
            <a:r>
              <a:rPr lang="en-US" altLang="en-US" dirty="0">
                <a:ea typeface="ＭＳ Ｐゴシック" panose="020B0600070205080204" pitchFamily="34" charset="-128"/>
              </a:rPr>
              <a:t> is a series of connected shafts.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rotating-coil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scanner</a:t>
            </a:r>
            <a:r>
              <a:rPr lang="en-US" altLang="en-US" dirty="0">
                <a:ea typeface="ＭＳ Ｐゴシック" panose="020B0600070205080204" pitchFamily="34" charset="-128"/>
              </a:rPr>
              <a:t>, and a translating-coil scanner are devices consisting of a shaft or induction coil-array mounted on a one-dimensional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displacement stage.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displacement stage for at least two dimensions is called a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mapper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measurement system </a:t>
            </a:r>
            <a:r>
              <a:rPr lang="en-US" altLang="en-US" dirty="0">
                <a:ea typeface="ＭＳ Ｐゴシック" panose="020B0600070205080204" pitchFamily="34" charset="-128"/>
              </a:rPr>
              <a:t>comprises the bench, the actuators, motor drives, the transducers, the data acquisition system, the digital integrator, and the software framework (FFMM).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bench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is the mechanical support structure for the magnet and the measurement system.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A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workspace</a:t>
            </a:r>
            <a:r>
              <a:rPr lang="en-US" altLang="en-US" dirty="0">
                <a:ea typeface="ＭＳ Ｐゴシック" panose="020B0600070205080204" pitchFamily="34" charset="-128"/>
              </a:rPr>
              <a:t> comprises the measurement system, the magnet, and the allocated floor space in the measurement lab. 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20F80A39-8E49-F747-9112-B27E9E91C8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7BA11F28-63CE-CF42-8FD3-C5502C091DB9}" type="slidenum">
              <a:rPr lang="en-US" altLang="en-US" sz="1200" smtClean="0">
                <a:solidFill>
                  <a:srgbClr val="808080"/>
                </a:solidFill>
              </a:rPr>
              <a:pPr/>
              <a:t>36</a:t>
            </a:fld>
            <a:endParaRPr lang="en-US" altLang="en-US" sz="120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1576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7F3F449-F389-9B48-9F5D-CCD7747482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1488" y="174287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Polarity Convention, Positioning, and Alignment</a:t>
            </a:r>
          </a:p>
        </p:txBody>
      </p:sp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BB7C06DE-0323-4847-B1CB-C99DB3B8D6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9A4D5E75-FEA4-BF49-A746-D8C04B949198}" type="slidenum">
              <a:rPr lang="en-US" altLang="en-US" sz="1200" smtClean="0">
                <a:solidFill>
                  <a:srgbClr val="808080"/>
                </a:solidFill>
              </a:rPr>
              <a:pPr/>
              <a:t>37</a:t>
            </a:fld>
            <a:endParaRPr lang="en-US" altLang="en-US" sz="1200">
              <a:solidFill>
                <a:srgbClr val="808080"/>
              </a:solidFill>
            </a:endParaRPr>
          </a:p>
        </p:txBody>
      </p:sp>
      <p:pic>
        <p:nvPicPr>
          <p:cNvPr id="27651" name="Picture 5">
            <a:extLst>
              <a:ext uri="{FF2B5EF4-FFF2-40B4-BE49-F238E27FC236}">
                <a16:creationId xmlns:a16="http://schemas.microsoft.com/office/drawing/2014/main" id="{D8524615-2CD3-1248-B5A9-5DA0E2D6C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454" y="866542"/>
            <a:ext cx="6074332" cy="25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6">
            <a:extLst>
              <a:ext uri="{FF2B5EF4-FFF2-40B4-BE49-F238E27FC236}">
                <a16:creationId xmlns:a16="http://schemas.microsoft.com/office/drawing/2014/main" id="{E18E4661-3BA1-DD4B-AFA3-B2FA5E6F1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" y="3195126"/>
            <a:ext cx="1441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Consistently</a:t>
            </a:r>
          </a:p>
          <a:p>
            <a:r>
              <a:rPr lang="en-US" altLang="en-US" sz="1800" dirty="0"/>
              <a:t>oriented</a:t>
            </a:r>
          </a:p>
        </p:txBody>
      </p:sp>
      <p:sp>
        <p:nvSpPr>
          <p:cNvPr id="27653" name="TextBox 7">
            <a:extLst>
              <a:ext uri="{FF2B5EF4-FFF2-40B4-BE49-F238E27FC236}">
                <a16:creationId xmlns:a16="http://schemas.microsoft.com/office/drawing/2014/main" id="{024CD1CC-E1B0-5944-B71D-49A3FF912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510" y="3195126"/>
            <a:ext cx="3403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Non-consistent inner and outer </a:t>
            </a:r>
          </a:p>
          <a:p>
            <a:r>
              <a:rPr lang="en-US" altLang="en-US" sz="1800" dirty="0"/>
              <a:t>orientation: to be avoided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8C39A99-FBCB-E348-AD33-A9B3DFA17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60"/>
          <a:stretch/>
        </p:blipFill>
        <p:spPr bwMode="auto">
          <a:xfrm>
            <a:off x="147051" y="3366082"/>
            <a:ext cx="3459201" cy="39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290822F-4364-514F-8A92-3F5AC0CF0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12"/>
          <a:stretch/>
        </p:blipFill>
        <p:spPr bwMode="auto">
          <a:xfrm>
            <a:off x="6376144" y="1003286"/>
            <a:ext cx="3420616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25E8E1D5-32D7-F346-B1E9-F410C865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080" y="6099589"/>
            <a:ext cx="3933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Definition of d and q axes </a:t>
            </a:r>
          </a:p>
          <a:p>
            <a:r>
              <a:rPr lang="en-US" altLang="en-US" sz="1800" dirty="0"/>
              <a:t>and the (mis)-alignment angles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FBFA7-9472-BD48-8E54-B11EC43081F5}"/>
              </a:ext>
            </a:extLst>
          </p:cNvPr>
          <p:cNvSpPr/>
          <p:nvPr/>
        </p:nvSpPr>
        <p:spPr bwMode="auto">
          <a:xfrm>
            <a:off x="6376144" y="1289720"/>
            <a:ext cx="504056" cy="2376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9003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ubtitle 2">
            <a:extLst>
              <a:ext uri="{FF2B5EF4-FFF2-40B4-BE49-F238E27FC236}">
                <a16:creationId xmlns:a16="http://schemas.microsoft.com/office/drawing/2014/main" id="{393A458D-6CF0-7647-8615-32FF29CFE2F2}"/>
              </a:ext>
            </a:extLst>
          </p:cNvPr>
          <p:cNvSpPr txBox="1">
            <a:spLocks/>
          </p:cNvSpPr>
          <p:nvPr/>
        </p:nvSpPr>
        <p:spPr bwMode="auto">
          <a:xfrm>
            <a:off x="446666" y="174718"/>
            <a:ext cx="95980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567" tIns="36283" rIns="72567" bIns="36283"/>
          <a:lstStyle>
            <a:lvl1pPr defTabSz="1279525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defTabSz="1279525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defTabSz="1279525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defTabSz="1279525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defTabSz="1279525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defTabSz="1279525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defTabSz="1279525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defTabSz="1279525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defTabSz="1279525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4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2500" b="1" dirty="0">
                <a:solidFill>
                  <a:srgbClr val="FFFFFF"/>
                </a:solidFill>
              </a:rPr>
              <a:t>Asset Codes (Coil Magnetometers)</a:t>
            </a:r>
            <a:endParaRPr lang="en-GB" altLang="en-US" sz="2500" b="1" dirty="0">
              <a:solidFill>
                <a:srgbClr val="FFFFFF"/>
              </a:solidFill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39FCB4A-7E55-D647-A605-A7CA7558619C}"/>
              </a:ext>
            </a:extLst>
          </p:cNvPr>
          <p:cNvSpPr/>
          <p:nvPr/>
        </p:nvSpPr>
        <p:spPr bwMode="auto">
          <a:xfrm>
            <a:off x="482600" y="2071688"/>
            <a:ext cx="2482850" cy="146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olidFill>
                  <a:srgbClr val="000000"/>
                </a:solidFill>
                <a:sym typeface="Arial" charset="0"/>
              </a:rPr>
              <a:t>CRMMMSH_AA-000000657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B1F54D04-0E51-924F-B9C9-D6E9AFD81AC4}"/>
              </a:ext>
            </a:extLst>
          </p:cNvPr>
          <p:cNvSpPr/>
          <p:nvPr/>
        </p:nvSpPr>
        <p:spPr bwMode="auto">
          <a:xfrm>
            <a:off x="3643313" y="1387577"/>
            <a:ext cx="2481262" cy="1555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olidFill>
                  <a:schemeClr val="tx1"/>
                </a:solidFill>
                <a:sym typeface="Arial" charset="0"/>
              </a:rPr>
              <a:t>CRMMMSE_AA-00000268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2665A32-566D-194A-A091-EE1029C973A7}"/>
              </a:ext>
            </a:extLst>
          </p:cNvPr>
          <p:cNvSpPr/>
          <p:nvPr/>
        </p:nvSpPr>
        <p:spPr bwMode="auto">
          <a:xfrm>
            <a:off x="3679825" y="2071688"/>
            <a:ext cx="2481263" cy="14763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olidFill>
                  <a:srgbClr val="000000"/>
                </a:solidFill>
                <a:sym typeface="Arial" charset="0"/>
              </a:rPr>
              <a:t>CRMMMSE_</a:t>
            </a:r>
            <a:r>
              <a:rPr lang="en-GB" sz="1200" dirty="0">
                <a:solidFill>
                  <a:schemeClr val="tx1"/>
                </a:solidFill>
                <a:sym typeface="Arial" charset="0"/>
              </a:rPr>
              <a:t>AA-00000245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8DC8A37D-1733-944B-BA2D-B39BB29D943F}"/>
              </a:ext>
            </a:extLst>
          </p:cNvPr>
          <p:cNvSpPr/>
          <p:nvPr/>
        </p:nvSpPr>
        <p:spPr bwMode="auto">
          <a:xfrm>
            <a:off x="3679825" y="2560113"/>
            <a:ext cx="2481263" cy="161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olidFill>
                  <a:srgbClr val="000000"/>
                </a:solidFill>
                <a:sym typeface="Arial" charset="0"/>
              </a:rPr>
              <a:t>CRMMMSE_</a:t>
            </a:r>
            <a:r>
              <a:rPr lang="en-GB" sz="1200" dirty="0">
                <a:solidFill>
                  <a:schemeClr val="tx1"/>
                </a:solidFill>
                <a:sym typeface="Arial" charset="0"/>
              </a:rPr>
              <a:t>AA-00000233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CDCCCBD-044A-194E-8FBD-474440F12888}"/>
              </a:ext>
            </a:extLst>
          </p:cNvPr>
          <p:cNvSpPr/>
          <p:nvPr/>
        </p:nvSpPr>
        <p:spPr bwMode="auto">
          <a:xfrm>
            <a:off x="7044140" y="1063625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CRMMMCO_AA-00004450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BEA73803-9745-0747-A291-53845197D2AF}"/>
              </a:ext>
            </a:extLst>
          </p:cNvPr>
          <p:cNvSpPr/>
          <p:nvPr/>
        </p:nvSpPr>
        <p:spPr bwMode="auto">
          <a:xfrm>
            <a:off x="7056438" y="1284287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CRMMMCO_AA-00001949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252A8BDA-2141-7842-969E-0FBBA49AAECF}"/>
              </a:ext>
            </a:extLst>
          </p:cNvPr>
          <p:cNvSpPr/>
          <p:nvPr/>
        </p:nvSpPr>
        <p:spPr bwMode="auto">
          <a:xfrm>
            <a:off x="7061200" y="842963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CRMMMCO_AA-00004550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5F4344F3-837F-8245-A1A0-E7F551071A36}"/>
              </a:ext>
            </a:extLst>
          </p:cNvPr>
          <p:cNvSpPr/>
          <p:nvPr/>
        </p:nvSpPr>
        <p:spPr bwMode="auto">
          <a:xfrm>
            <a:off x="7044140" y="1751283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CRMMMCO_AA-00000583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F8EF486-A2A4-644A-944D-AE15B482E636}"/>
              </a:ext>
            </a:extLst>
          </p:cNvPr>
          <p:cNvSpPr/>
          <p:nvPr/>
        </p:nvSpPr>
        <p:spPr bwMode="auto">
          <a:xfrm>
            <a:off x="7049872" y="1977279"/>
            <a:ext cx="2559050" cy="1539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CRMMMCO_AA-00089001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FD4DACC3-0DEE-7F42-8C29-33498044C90D}"/>
              </a:ext>
            </a:extLst>
          </p:cNvPr>
          <p:cNvSpPr/>
          <p:nvPr/>
        </p:nvSpPr>
        <p:spPr bwMode="auto">
          <a:xfrm>
            <a:off x="7044140" y="1511030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CRMMMCO_AA-00002229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29D2837D-7DD4-774F-BBA5-CB0F09B3BE4B}"/>
              </a:ext>
            </a:extLst>
          </p:cNvPr>
          <p:cNvSpPr/>
          <p:nvPr/>
        </p:nvSpPr>
        <p:spPr bwMode="auto">
          <a:xfrm>
            <a:off x="7044140" y="2489280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CRMMMCO_AA-00005768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209B692-E377-1C49-8A74-B7A250E2CC77}"/>
              </a:ext>
            </a:extLst>
          </p:cNvPr>
          <p:cNvSpPr/>
          <p:nvPr/>
        </p:nvSpPr>
        <p:spPr bwMode="auto">
          <a:xfrm>
            <a:off x="7044140" y="2731737"/>
            <a:ext cx="2559050" cy="1539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CRMMMCO_AA-00006778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86D8198D-6293-7649-9326-59CC225EA917}"/>
              </a:ext>
            </a:extLst>
          </p:cNvPr>
          <p:cNvSpPr/>
          <p:nvPr/>
        </p:nvSpPr>
        <p:spPr bwMode="auto">
          <a:xfrm>
            <a:off x="7044140" y="2239692"/>
            <a:ext cx="2559050" cy="155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567" tIns="36283" rIns="72567" bIns="36283" anchor="ctr"/>
          <a:lstStyle/>
          <a:p>
            <a:pPr eaLnBrk="1" hangingPunct="1">
              <a:defRPr/>
            </a:pPr>
            <a:r>
              <a:rPr lang="en-GB" sz="1200" dirty="0">
                <a:sym typeface="Arial" charset="0"/>
              </a:rPr>
              <a:t>CRMMMCO_AA-00000230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A43A7B6-ECFF-094A-B071-70C58339EADC}"/>
              </a:ext>
            </a:extLst>
          </p:cNvPr>
          <p:cNvCxnSpPr>
            <a:cxnSpLocks/>
            <a:stCxn id="73" idx="1"/>
            <a:endCxn id="72" idx="3"/>
          </p:cNvCxnSpPr>
          <p:nvPr/>
        </p:nvCxnSpPr>
        <p:spPr bwMode="auto">
          <a:xfrm flipH="1">
            <a:off x="2965450" y="1465365"/>
            <a:ext cx="677863" cy="67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8D600E7-2B81-AC4A-AF19-9E30152FAFC3}"/>
              </a:ext>
            </a:extLst>
          </p:cNvPr>
          <p:cNvCxnSpPr>
            <a:stCxn id="74" idx="1"/>
            <a:endCxn id="72" idx="3"/>
          </p:cNvCxnSpPr>
          <p:nvPr/>
        </p:nvCxnSpPr>
        <p:spPr bwMode="auto">
          <a:xfrm flipH="1" flipV="1">
            <a:off x="2965450" y="2144713"/>
            <a:ext cx="7143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4E05E44-30D2-CD47-9998-EAD67A0D8EC1}"/>
              </a:ext>
            </a:extLst>
          </p:cNvPr>
          <p:cNvCxnSpPr>
            <a:stCxn id="75" idx="1"/>
            <a:endCxn id="72" idx="3"/>
          </p:cNvCxnSpPr>
          <p:nvPr/>
        </p:nvCxnSpPr>
        <p:spPr bwMode="auto">
          <a:xfrm flipH="1" flipV="1">
            <a:off x="2965450" y="2144713"/>
            <a:ext cx="714375" cy="496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5D69561-8682-7845-9D3E-92C8A6C3A6E1}"/>
              </a:ext>
            </a:extLst>
          </p:cNvPr>
          <p:cNvCxnSpPr>
            <a:cxnSpLocks/>
            <a:stCxn id="78" idx="1"/>
            <a:endCxn id="73" idx="3"/>
          </p:cNvCxnSpPr>
          <p:nvPr/>
        </p:nvCxnSpPr>
        <p:spPr bwMode="auto">
          <a:xfrm flipH="1">
            <a:off x="6124575" y="920751"/>
            <a:ext cx="936625" cy="544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1236AC9-4886-0E41-9CD7-5BB9A78EBE1C}"/>
              </a:ext>
            </a:extLst>
          </p:cNvPr>
          <p:cNvCxnSpPr>
            <a:cxnSpLocks/>
            <a:stCxn id="76" idx="1"/>
            <a:endCxn id="73" idx="3"/>
          </p:cNvCxnSpPr>
          <p:nvPr/>
        </p:nvCxnSpPr>
        <p:spPr bwMode="auto">
          <a:xfrm flipH="1">
            <a:off x="6124575" y="1141413"/>
            <a:ext cx="919565" cy="323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6F0CEB4-C352-9D41-854F-2005F212F3E4}"/>
              </a:ext>
            </a:extLst>
          </p:cNvPr>
          <p:cNvCxnSpPr>
            <a:cxnSpLocks/>
            <a:stCxn id="77" idx="1"/>
            <a:endCxn id="73" idx="3"/>
          </p:cNvCxnSpPr>
          <p:nvPr/>
        </p:nvCxnSpPr>
        <p:spPr bwMode="auto">
          <a:xfrm flipH="1">
            <a:off x="6124575" y="1362075"/>
            <a:ext cx="931863" cy="103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4130876-9265-2F4E-A2AC-7842DA85AA74}"/>
              </a:ext>
            </a:extLst>
          </p:cNvPr>
          <p:cNvCxnSpPr>
            <a:stCxn id="81" idx="1"/>
            <a:endCxn id="74" idx="3"/>
          </p:cNvCxnSpPr>
          <p:nvPr/>
        </p:nvCxnSpPr>
        <p:spPr bwMode="auto">
          <a:xfrm flipH="1">
            <a:off x="6161088" y="1588818"/>
            <a:ext cx="883052" cy="556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452A964-257D-F045-822C-844B30944A47}"/>
              </a:ext>
            </a:extLst>
          </p:cNvPr>
          <p:cNvCxnSpPr>
            <a:stCxn id="79" idx="1"/>
            <a:endCxn id="74" idx="3"/>
          </p:cNvCxnSpPr>
          <p:nvPr/>
        </p:nvCxnSpPr>
        <p:spPr bwMode="auto">
          <a:xfrm flipH="1">
            <a:off x="6161088" y="1829071"/>
            <a:ext cx="883052" cy="316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174F45A-0006-F546-A27F-66A6D4201CE8}"/>
              </a:ext>
            </a:extLst>
          </p:cNvPr>
          <p:cNvCxnSpPr>
            <a:stCxn id="80" idx="1"/>
            <a:endCxn id="74" idx="3"/>
          </p:cNvCxnSpPr>
          <p:nvPr/>
        </p:nvCxnSpPr>
        <p:spPr bwMode="auto">
          <a:xfrm flipH="1">
            <a:off x="6161088" y="2054273"/>
            <a:ext cx="888784" cy="91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4F05F42-BA93-B645-AE80-55FB44626B61}"/>
              </a:ext>
            </a:extLst>
          </p:cNvPr>
          <p:cNvCxnSpPr>
            <a:stCxn id="84" idx="1"/>
            <a:endCxn id="75" idx="3"/>
          </p:cNvCxnSpPr>
          <p:nvPr/>
        </p:nvCxnSpPr>
        <p:spPr bwMode="auto">
          <a:xfrm flipH="1">
            <a:off x="6161088" y="2317480"/>
            <a:ext cx="883052" cy="323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38CD1BF-FB5C-944B-A576-11A2CAC759B6}"/>
              </a:ext>
            </a:extLst>
          </p:cNvPr>
          <p:cNvCxnSpPr>
            <a:stCxn id="83" idx="1"/>
            <a:endCxn id="75" idx="3"/>
          </p:cNvCxnSpPr>
          <p:nvPr/>
        </p:nvCxnSpPr>
        <p:spPr bwMode="auto">
          <a:xfrm flipH="1" flipV="1">
            <a:off x="6161088" y="2641076"/>
            <a:ext cx="883052" cy="167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4115E82-3716-834D-85A8-CE0D2D0DE687}"/>
              </a:ext>
            </a:extLst>
          </p:cNvPr>
          <p:cNvCxnSpPr>
            <a:stCxn id="82" idx="1"/>
            <a:endCxn id="75" idx="3"/>
          </p:cNvCxnSpPr>
          <p:nvPr/>
        </p:nvCxnSpPr>
        <p:spPr bwMode="auto">
          <a:xfrm flipH="1">
            <a:off x="6161088" y="2567068"/>
            <a:ext cx="883052" cy="74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5" name="Rectangle 84">
            <a:extLst>
              <a:ext uri="{FF2B5EF4-FFF2-40B4-BE49-F238E27FC236}">
                <a16:creationId xmlns:a16="http://schemas.microsoft.com/office/drawing/2014/main" id="{D95C593F-713F-C84E-A9D3-981DACAC6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603375"/>
            <a:ext cx="16097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567" tIns="36283" rIns="72567" bIns="36283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Shaft asset code</a:t>
            </a:r>
            <a:endParaRPr lang="en-GB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96" name="Rectangle 88">
            <a:extLst>
              <a:ext uri="{FF2B5EF4-FFF2-40B4-BE49-F238E27FC236}">
                <a16:creationId xmlns:a16="http://schemas.microsoft.com/office/drawing/2014/main" id="{817850EE-F107-7D46-93FE-E2F8E781B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422" y="905239"/>
            <a:ext cx="19192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567" tIns="36283" rIns="72567" bIns="36283">
            <a:spAutoFit/>
          </a:bodyPr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Segment asset code</a:t>
            </a:r>
            <a:endParaRPr lang="en-GB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B1B2A1B-1A55-F64F-A788-818474C72D00}"/>
              </a:ext>
            </a:extLst>
          </p:cNvPr>
          <p:cNvSpPr/>
          <p:nvPr/>
        </p:nvSpPr>
        <p:spPr>
          <a:xfrm>
            <a:off x="482600" y="3795857"/>
            <a:ext cx="1739900" cy="1796823"/>
          </a:xfrm>
          <a:prstGeom prst="rect">
            <a:avLst/>
          </a:prstGeom>
        </p:spPr>
        <p:txBody>
          <a:bodyPr lIns="72567" tIns="36283" rIns="72567" bIns="36283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Shaft</a:t>
            </a:r>
            <a:r>
              <a:rPr lang="en-US" sz="1000" b="1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Total number of coils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Total geometric length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Plane position (mm)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Geometric radius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Tangential/Radial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Connector position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As link in a chain (y/n)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Calibration validity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Material orders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Drawings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7AF87D4-9795-4A46-841A-A07DA50EBF46}"/>
              </a:ext>
            </a:extLst>
          </p:cNvPr>
          <p:cNvSpPr/>
          <p:nvPr/>
        </p:nvSpPr>
        <p:spPr>
          <a:xfrm>
            <a:off x="2775744" y="3829987"/>
            <a:ext cx="2438400" cy="1335159"/>
          </a:xfrm>
          <a:prstGeom prst="rect">
            <a:avLst/>
          </a:prstGeom>
        </p:spPr>
        <p:txBody>
          <a:bodyPr lIns="72567" tIns="36283" rIns="72567" bIns="36283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Segment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Material type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Calibration date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 err="1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Kn</a:t>
            </a: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(generic)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 err="1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Kn</a:t>
            </a: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* (calibrated)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Calibration raw data {N}</a:t>
            </a:r>
            <a:endParaRPr lang="en-US" sz="1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Drawings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Cabling scheme</a:t>
            </a:r>
            <a:endParaRPr lang="en-US" sz="1000" dirty="0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AD8AC2B-A983-7142-9E9F-E1F835433701}"/>
              </a:ext>
            </a:extLst>
          </p:cNvPr>
          <p:cNvSpPr/>
          <p:nvPr/>
        </p:nvSpPr>
        <p:spPr>
          <a:xfrm>
            <a:off x="7044140" y="3291378"/>
            <a:ext cx="1936785" cy="3489594"/>
          </a:xfrm>
          <a:prstGeom prst="rect">
            <a:avLst/>
          </a:prstGeom>
        </p:spPr>
        <p:txBody>
          <a:bodyPr wrap="none" lIns="72567" tIns="36283" rIns="72567" bIns="36283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Track dimensions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Contraction factor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Material type (support)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Material type (wire)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Number of turns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Consistent orientation (y/n)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inner length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inner width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Winding width (trans)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Winding width (longitudinal)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height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Number of layers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surface (theoretical)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surface (calibrated) 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Resistance 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Temperature 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Calibration date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Material orders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Calibration raw data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Drawings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Design files</a:t>
            </a: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83925D-BE9D-8346-BDE8-9F9E9543C8F4}"/>
              </a:ext>
            </a:extLst>
          </p:cNvPr>
          <p:cNvSpPr/>
          <p:nvPr/>
        </p:nvSpPr>
        <p:spPr>
          <a:xfrm>
            <a:off x="4614583" y="3829987"/>
            <a:ext cx="2438400" cy="2104600"/>
          </a:xfrm>
          <a:prstGeom prst="rect">
            <a:avLst/>
          </a:prstGeom>
        </p:spPr>
        <p:txBody>
          <a:bodyPr lIns="72567" tIns="36283" rIns="72567" bIns="36283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in segment</a:t>
            </a:r>
            <a:endParaRPr lang="en-US" sz="1200" dirty="0"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asset code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Coil position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Radius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Beta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Alpha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Delta alpha {N}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Delta beta {N}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Normal orientation (y/n)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Polarity (+/-)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Connector type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Pin number A term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Pin number B term</a:t>
            </a:r>
            <a:endParaRPr lang="en-US" sz="1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BE87E8-3916-FF41-A61C-43E7282832EA}"/>
              </a:ext>
            </a:extLst>
          </p:cNvPr>
          <p:cNvSpPr/>
          <p:nvPr/>
        </p:nvSpPr>
        <p:spPr>
          <a:xfrm>
            <a:off x="527050" y="5942228"/>
            <a:ext cx="2438400" cy="411829"/>
          </a:xfrm>
          <a:prstGeom prst="rect">
            <a:avLst/>
          </a:prstGeom>
        </p:spPr>
        <p:txBody>
          <a:bodyPr lIns="72567" tIns="36283" rIns="72567" bIns="36283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Segment in shaft</a:t>
            </a:r>
          </a:p>
          <a:p>
            <a:pPr marL="226771" indent="-226771" eaLnBrk="1" hangingPunct="1">
              <a:buFontTx/>
              <a:buChar char="-"/>
              <a:defRPr/>
            </a:pPr>
            <a:r>
              <a:rPr lang="en-US" sz="1000" dirty="0"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Segment position</a:t>
            </a:r>
          </a:p>
        </p:txBody>
      </p:sp>
    </p:spTree>
    <p:extLst>
      <p:ext uri="{BB962C8B-B14F-4D97-AF65-F5344CB8AC3E}">
        <p14:creationId xmlns:p14="http://schemas.microsoft.com/office/powerpoint/2010/main" val="227143453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1B146C-4443-2146-900F-03E25DD66362}"/>
              </a:ext>
            </a:extLst>
          </p:cNvPr>
          <p:cNvSpPr txBox="1"/>
          <p:nvPr/>
        </p:nvSpPr>
        <p:spPr>
          <a:xfrm>
            <a:off x="596900" y="137592"/>
            <a:ext cx="5540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MM Equipment Lifecycle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BC872-2276-874F-8476-09BDB83C2286}"/>
              </a:ext>
            </a:extLst>
          </p:cNvPr>
          <p:cNvSpPr txBox="1"/>
          <p:nvPr/>
        </p:nvSpPr>
        <p:spPr>
          <a:xfrm>
            <a:off x="187068" y="3382261"/>
            <a:ext cx="984565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9856B-3A29-4D4F-8114-3E1439F5402D}"/>
              </a:ext>
            </a:extLst>
          </p:cNvPr>
          <p:cNvSpPr txBox="1"/>
          <p:nvPr/>
        </p:nvSpPr>
        <p:spPr>
          <a:xfrm>
            <a:off x="731279" y="2291233"/>
            <a:ext cx="165141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Procurement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25F26-E056-ED43-A6CF-37000FAF36C8}"/>
              </a:ext>
            </a:extLst>
          </p:cNvPr>
          <p:cNvSpPr txBox="1"/>
          <p:nvPr/>
        </p:nvSpPr>
        <p:spPr>
          <a:xfrm>
            <a:off x="1931870" y="3382261"/>
            <a:ext cx="129715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28987-B3FB-8B4C-A36B-24D2552A8C57}"/>
              </a:ext>
            </a:extLst>
          </p:cNvPr>
          <p:cNvSpPr txBox="1"/>
          <p:nvPr/>
        </p:nvSpPr>
        <p:spPr>
          <a:xfrm>
            <a:off x="1925463" y="4110651"/>
            <a:ext cx="1813317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Metrological </a:t>
            </a:r>
          </a:p>
          <a:p>
            <a:r>
              <a:rPr lang="en-US" sz="1800" dirty="0"/>
              <a:t>characterization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C7E47-BCD1-C249-9BA9-F8B37BEC21C9}"/>
              </a:ext>
            </a:extLst>
          </p:cNvPr>
          <p:cNvSpPr txBox="1"/>
          <p:nvPr/>
        </p:nvSpPr>
        <p:spPr>
          <a:xfrm>
            <a:off x="4421247" y="2753483"/>
            <a:ext cx="1412566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Calibration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50D9F-23F3-1C48-9058-CEA5B31C794A}"/>
              </a:ext>
            </a:extLst>
          </p:cNvPr>
          <p:cNvSpPr txBox="1"/>
          <p:nvPr/>
        </p:nvSpPr>
        <p:spPr>
          <a:xfrm>
            <a:off x="4419811" y="4110651"/>
            <a:ext cx="150554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Preventive</a:t>
            </a:r>
          </a:p>
          <a:p>
            <a:r>
              <a:rPr lang="en-US" sz="1800" dirty="0"/>
              <a:t>maintenance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BE469-ADF8-7A46-8506-5DAB607C1EDF}"/>
              </a:ext>
            </a:extLst>
          </p:cNvPr>
          <p:cNvSpPr txBox="1"/>
          <p:nvPr/>
        </p:nvSpPr>
        <p:spPr>
          <a:xfrm>
            <a:off x="6526147" y="5415543"/>
            <a:ext cx="150554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Corrective </a:t>
            </a:r>
          </a:p>
          <a:p>
            <a:r>
              <a:rPr lang="en-US" sz="1800" dirty="0"/>
              <a:t>maintenance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B10080-A6C4-484B-9083-273686AAC7CB}"/>
              </a:ext>
            </a:extLst>
          </p:cNvPr>
          <p:cNvSpPr txBox="1"/>
          <p:nvPr/>
        </p:nvSpPr>
        <p:spPr>
          <a:xfrm>
            <a:off x="8753050" y="2628136"/>
            <a:ext cx="127470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Decom-</a:t>
            </a:r>
          </a:p>
          <a:p>
            <a:r>
              <a:rPr lang="en-US" sz="1800" dirty="0"/>
              <a:t>missioning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DF8FCE-57D9-7246-B362-8A5CCAFC9118}"/>
              </a:ext>
            </a:extLst>
          </p:cNvPr>
          <p:cNvSpPr txBox="1"/>
          <p:nvPr/>
        </p:nvSpPr>
        <p:spPr>
          <a:xfrm>
            <a:off x="2392699" y="147737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Assign</a:t>
            </a:r>
          </a:p>
          <a:p>
            <a:r>
              <a:rPr lang="en-US" sz="1200" dirty="0"/>
              <a:t>Equipment</a:t>
            </a:r>
          </a:p>
          <a:p>
            <a:r>
              <a:rPr lang="en-US" sz="1200" dirty="0"/>
              <a:t>Code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D81DF-C087-B54C-9842-7CF5DAEFB7E8}"/>
              </a:ext>
            </a:extLst>
          </p:cNvPr>
          <p:cNvSpPr txBox="1"/>
          <p:nvPr/>
        </p:nvSpPr>
        <p:spPr>
          <a:xfrm>
            <a:off x="6526147" y="2751246"/>
            <a:ext cx="1309974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Operation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9721C7-13CF-8043-B2EC-22A853D52788}"/>
              </a:ext>
            </a:extLst>
          </p:cNvPr>
          <p:cNvCxnSpPr>
            <a:cxnSpLocks/>
            <a:endCxn id="5" idx="1"/>
          </p:cNvCxnSpPr>
          <p:nvPr/>
        </p:nvCxnSpPr>
        <p:spPr bwMode="auto">
          <a:xfrm flipV="1">
            <a:off x="187068" y="2491288"/>
            <a:ext cx="544211" cy="9859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87CB0B-86E9-1A40-9E34-91128DE26897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>
            <a:off x="2382693" y="2491288"/>
            <a:ext cx="1689195" cy="9859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FBEC3D-2F80-4648-A86E-DFE6B38DC97C}"/>
              </a:ext>
            </a:extLst>
          </p:cNvPr>
          <p:cNvCxnSpPr>
            <a:cxnSpLocks/>
          </p:cNvCxnSpPr>
          <p:nvPr/>
        </p:nvCxnSpPr>
        <p:spPr bwMode="auto">
          <a:xfrm>
            <a:off x="3495227" y="3582316"/>
            <a:ext cx="0" cy="540585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9160C7-9DD6-974B-B659-4523D74E6DB4}"/>
              </a:ext>
            </a:extLst>
          </p:cNvPr>
          <p:cNvCxnSpPr>
            <a:cxnSpLocks/>
          </p:cNvCxnSpPr>
          <p:nvPr/>
        </p:nvCxnSpPr>
        <p:spPr bwMode="auto">
          <a:xfrm>
            <a:off x="4071888" y="2501148"/>
            <a:ext cx="0" cy="1932668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D7169A-9046-1A40-A199-E3DDE9124686}"/>
              </a:ext>
            </a:extLst>
          </p:cNvPr>
          <p:cNvCxnSpPr>
            <a:stCxn id="4" idx="3"/>
          </p:cNvCxnSpPr>
          <p:nvPr/>
        </p:nvCxnSpPr>
        <p:spPr bwMode="auto">
          <a:xfrm>
            <a:off x="1171633" y="3582316"/>
            <a:ext cx="163951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53853D-F355-6D42-8F92-B731281ABCCA}"/>
              </a:ext>
            </a:extLst>
          </p:cNvPr>
          <p:cNvCxnSpPr>
            <a:cxnSpLocks/>
          </p:cNvCxnSpPr>
          <p:nvPr/>
        </p:nvCxnSpPr>
        <p:spPr bwMode="auto">
          <a:xfrm>
            <a:off x="596900" y="2501148"/>
            <a:ext cx="0" cy="540584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C12DC6-924D-A24F-B3B3-E87A5067253D}"/>
              </a:ext>
            </a:extLst>
          </p:cNvPr>
          <p:cNvCxnSpPr>
            <a:cxnSpLocks/>
          </p:cNvCxnSpPr>
          <p:nvPr/>
        </p:nvCxnSpPr>
        <p:spPr bwMode="auto">
          <a:xfrm>
            <a:off x="596900" y="3041732"/>
            <a:ext cx="738684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93368F-C84E-9A4F-AAA9-87E03C1C4A26}"/>
              </a:ext>
            </a:extLst>
          </p:cNvPr>
          <p:cNvCxnSpPr/>
          <p:nvPr/>
        </p:nvCxnSpPr>
        <p:spPr bwMode="auto">
          <a:xfrm>
            <a:off x="1335584" y="3041732"/>
            <a:ext cx="0" cy="540584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9B2826A-D9BB-9E48-A6AA-F49662B62B3B}"/>
              </a:ext>
            </a:extLst>
          </p:cNvPr>
          <p:cNvCxnSpPr/>
          <p:nvPr/>
        </p:nvCxnSpPr>
        <p:spPr bwMode="auto">
          <a:xfrm>
            <a:off x="2703736" y="2501148"/>
            <a:ext cx="0" cy="540584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CAE48C-BEA4-9A40-B321-24F8E5FEADBC}"/>
              </a:ext>
            </a:extLst>
          </p:cNvPr>
          <p:cNvCxnSpPr/>
          <p:nvPr/>
        </p:nvCxnSpPr>
        <p:spPr bwMode="auto">
          <a:xfrm flipH="1">
            <a:off x="1701611" y="3041732"/>
            <a:ext cx="1002125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FF670B7-6F32-464A-83DD-8AB292ADAC10}"/>
              </a:ext>
            </a:extLst>
          </p:cNvPr>
          <p:cNvCxnSpPr/>
          <p:nvPr/>
        </p:nvCxnSpPr>
        <p:spPr bwMode="auto">
          <a:xfrm>
            <a:off x="1701611" y="3041732"/>
            <a:ext cx="0" cy="540584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DD6A74-4663-6347-874C-63349E6DDB23}"/>
              </a:ext>
            </a:extLst>
          </p:cNvPr>
          <p:cNvCxnSpPr>
            <a:endCxn id="6" idx="1"/>
          </p:cNvCxnSpPr>
          <p:nvPr/>
        </p:nvCxnSpPr>
        <p:spPr bwMode="auto">
          <a:xfrm>
            <a:off x="1701611" y="3582316"/>
            <a:ext cx="230259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7018EE-1798-A24F-8598-E13AA3C029C9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4071888" y="2953538"/>
            <a:ext cx="349359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E07DA4-0DEA-C945-85EF-BFA5424B97F5}"/>
              </a:ext>
            </a:extLst>
          </p:cNvPr>
          <p:cNvCxnSpPr>
            <a:stCxn id="8" idx="3"/>
            <a:endCxn id="15" idx="1"/>
          </p:cNvCxnSpPr>
          <p:nvPr/>
        </p:nvCxnSpPr>
        <p:spPr bwMode="auto">
          <a:xfrm flipV="1">
            <a:off x="5833813" y="2951301"/>
            <a:ext cx="692334" cy="2237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329097-B85B-DA47-8F0E-7F3A02989ED0}"/>
              </a:ext>
            </a:extLst>
          </p:cNvPr>
          <p:cNvCxnSpPr>
            <a:stCxn id="15" idx="3"/>
            <a:endCxn id="12" idx="1"/>
          </p:cNvCxnSpPr>
          <p:nvPr/>
        </p:nvCxnSpPr>
        <p:spPr bwMode="auto">
          <a:xfrm>
            <a:off x="7836121" y="2951301"/>
            <a:ext cx="916929" cy="1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068B8B7-F598-5C49-93BD-1B6C203E832E}"/>
              </a:ext>
            </a:extLst>
          </p:cNvPr>
          <p:cNvCxnSpPr>
            <a:cxnSpLocks/>
          </p:cNvCxnSpPr>
          <p:nvPr/>
        </p:nvCxnSpPr>
        <p:spPr bwMode="auto">
          <a:xfrm>
            <a:off x="7968796" y="2951301"/>
            <a:ext cx="0" cy="1482515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764911-61DF-4040-9A94-A0FF073719D8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 flipH="1">
            <a:off x="5925351" y="4433817"/>
            <a:ext cx="2043445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4FD1008-059B-4E4F-8AFE-0680785948B6}"/>
              </a:ext>
            </a:extLst>
          </p:cNvPr>
          <p:cNvCxnSpPr>
            <a:cxnSpLocks/>
          </p:cNvCxnSpPr>
          <p:nvPr/>
        </p:nvCxnSpPr>
        <p:spPr bwMode="auto">
          <a:xfrm flipV="1">
            <a:off x="5152008" y="3153593"/>
            <a:ext cx="0" cy="959295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3389E29-839C-AD43-8B53-C4A39DF58CE5}"/>
              </a:ext>
            </a:extLst>
          </p:cNvPr>
          <p:cNvCxnSpPr/>
          <p:nvPr/>
        </p:nvCxnSpPr>
        <p:spPr bwMode="auto">
          <a:xfrm>
            <a:off x="8608392" y="2951301"/>
            <a:ext cx="0" cy="2787407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BD86DF1-B753-1545-BFB1-117FFAC40086}"/>
              </a:ext>
            </a:extLst>
          </p:cNvPr>
          <p:cNvCxnSpPr>
            <a:cxnSpLocks/>
            <a:endCxn id="11" idx="3"/>
          </p:cNvCxnSpPr>
          <p:nvPr/>
        </p:nvCxnSpPr>
        <p:spPr bwMode="auto">
          <a:xfrm flipH="1">
            <a:off x="8031687" y="5738709"/>
            <a:ext cx="576705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23BCBC1-6C15-6B4A-9833-C891F2F1DB63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1335583" y="5738709"/>
            <a:ext cx="5190564" cy="12248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E6D0709-417F-3F41-9651-61CDF9A168D7}"/>
              </a:ext>
            </a:extLst>
          </p:cNvPr>
          <p:cNvCxnSpPr/>
          <p:nvPr/>
        </p:nvCxnSpPr>
        <p:spPr bwMode="auto">
          <a:xfrm flipV="1">
            <a:off x="1335584" y="3582316"/>
            <a:ext cx="0" cy="2168641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2E0666F-8537-834B-9738-D995B1F0B7C8}"/>
              </a:ext>
            </a:extLst>
          </p:cNvPr>
          <p:cNvCxnSpPr/>
          <p:nvPr/>
        </p:nvCxnSpPr>
        <p:spPr bwMode="auto">
          <a:xfrm>
            <a:off x="3429802" y="3582316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E7F7C2-CA4C-3342-A5FE-48EFFBD9053A}"/>
              </a:ext>
            </a:extLst>
          </p:cNvPr>
          <p:cNvCxnSpPr>
            <a:endCxn id="7" idx="3"/>
          </p:cNvCxnSpPr>
          <p:nvPr/>
        </p:nvCxnSpPr>
        <p:spPr bwMode="auto">
          <a:xfrm flipH="1">
            <a:off x="3738780" y="4433816"/>
            <a:ext cx="333108" cy="1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086D95B-8F65-D94A-B1EC-9FAE56FC38A4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3229020" y="3582316"/>
            <a:ext cx="161836" cy="0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8763DD73-63CE-C843-8545-D17B737C8394}"/>
              </a:ext>
            </a:extLst>
          </p:cNvPr>
          <p:cNvSpPr/>
          <p:nvPr/>
        </p:nvSpPr>
        <p:spPr bwMode="auto">
          <a:xfrm>
            <a:off x="2526037" y="2323755"/>
            <a:ext cx="372942" cy="35478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879FFE-E634-704D-A00E-3FD404F49CC9}"/>
              </a:ext>
            </a:extLst>
          </p:cNvPr>
          <p:cNvSpPr/>
          <p:nvPr/>
        </p:nvSpPr>
        <p:spPr bwMode="auto">
          <a:xfrm>
            <a:off x="3305993" y="3414335"/>
            <a:ext cx="372942" cy="35478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968094B-6E55-0C43-877B-C6EA2AC1C139}"/>
              </a:ext>
            </a:extLst>
          </p:cNvPr>
          <p:cNvSpPr/>
          <p:nvPr/>
        </p:nvSpPr>
        <p:spPr bwMode="auto">
          <a:xfrm>
            <a:off x="5992282" y="2774143"/>
            <a:ext cx="372942" cy="35478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A02DB59-B308-5843-BF84-EA3CE43F6690}"/>
              </a:ext>
            </a:extLst>
          </p:cNvPr>
          <p:cNvSpPr txBox="1"/>
          <p:nvPr/>
        </p:nvSpPr>
        <p:spPr>
          <a:xfrm>
            <a:off x="5878220" y="2229605"/>
            <a:ext cx="658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Variant</a:t>
            </a:r>
          </a:p>
          <a:p>
            <a:r>
              <a:rPr lang="en-US" sz="1200" dirty="0"/>
              <a:t>N+1</a:t>
            </a:r>
          </a:p>
        </p:txBody>
      </p:sp>
    </p:spTree>
    <p:extLst>
      <p:ext uri="{BB962C8B-B14F-4D97-AF65-F5344CB8AC3E}">
        <p14:creationId xmlns:p14="http://schemas.microsoft.com/office/powerpoint/2010/main" val="17999245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A35CD636-F477-F44C-AC03-4F7178B859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E5BE378-EEF7-6C43-9BD0-FE77A2068D41}" type="slidenum">
              <a:rPr lang="en-US" altLang="en-US" sz="120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2B5C5B60-FE6D-E245-ACB3-E2E61E4747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7988" y="137964"/>
            <a:ext cx="6553200" cy="647700"/>
          </a:xfrm>
          <a:prstGeom prst="rect">
            <a:avLst/>
          </a:prstGeom>
        </p:spPr>
        <p:txBody>
          <a:bodyPr rIns="118702"/>
          <a:lstStyle/>
          <a:p>
            <a:pPr eaLnBrk="1" hangingPunct="1">
              <a:defRPr/>
            </a:pPr>
            <a:r>
              <a:rPr lang="en-US" dirty="0">
                <a:cs typeface="+mj-cs"/>
                <a:sym typeface="Arial" charset="0"/>
              </a:rPr>
              <a:t>Class 1 and 2 Superconducting Magnets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58B176B9-714D-A147-87B7-32F8D8C5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857672"/>
            <a:ext cx="3921968" cy="260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iggs_cms">
            <a:extLst>
              <a:ext uri="{FF2B5EF4-FFF2-40B4-BE49-F238E27FC236}">
                <a16:creationId xmlns:a16="http://schemas.microsoft.com/office/drawing/2014/main" id="{815C5F22-5620-7347-B2ED-BA6EA1661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3568534"/>
            <a:ext cx="332898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xp_fig">
            <a:extLst>
              <a:ext uri="{FF2B5EF4-FFF2-40B4-BE49-F238E27FC236}">
                <a16:creationId xmlns:a16="http://schemas.microsoft.com/office/drawing/2014/main" id="{D973727E-D514-3F40-8A9F-5F29DA9F4B6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936" y="857672"/>
            <a:ext cx="4521872" cy="53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txp_fig">
            <a:extLst>
              <a:ext uri="{FF2B5EF4-FFF2-40B4-BE49-F238E27FC236}">
                <a16:creationId xmlns:a16="http://schemas.microsoft.com/office/drawing/2014/main" id="{E6A65427-5D6E-DE4F-B06D-0B4CD723E3E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992" y="3043632"/>
            <a:ext cx="4813746" cy="40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tunnel2">
            <a:extLst>
              <a:ext uri="{FF2B5EF4-FFF2-40B4-BE49-F238E27FC236}">
                <a16:creationId xmlns:a16="http://schemas.microsoft.com/office/drawing/2014/main" id="{2A1F5982-8135-A64E-AF37-2AE9E4E6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016" y="3568534"/>
            <a:ext cx="4752528" cy="318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163FE9-4888-264D-B673-887C46AC56FC}"/>
              </a:ext>
            </a:extLst>
          </p:cNvPr>
          <p:cNvSpPr txBox="1"/>
          <p:nvPr/>
        </p:nvSpPr>
        <p:spPr>
          <a:xfrm>
            <a:off x="355600" y="6450249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89B8C-27C0-804C-871C-790A18892118}"/>
              </a:ext>
            </a:extLst>
          </p:cNvPr>
          <p:cNvSpPr txBox="1"/>
          <p:nvPr/>
        </p:nvSpPr>
        <p:spPr>
          <a:xfrm>
            <a:off x="4183346" y="6451374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2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A1B0E-4EB4-D844-9239-622E5C461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Data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1007D-931B-534D-BAE3-F6EF93BDF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001688"/>
            <a:ext cx="9144000" cy="6350000"/>
          </a:xfrm>
        </p:spPr>
        <p:txBody>
          <a:bodyPr/>
          <a:lstStyle/>
          <a:p>
            <a:r>
              <a:rPr lang="en-US" sz="1800" dirty="0">
                <a:solidFill>
                  <a:srgbClr val="0432FF"/>
                </a:solidFill>
              </a:rPr>
              <a:t>Meta data </a:t>
            </a:r>
            <a:r>
              <a:rPr lang="en-US" sz="1800" dirty="0"/>
              <a:t>are equipment codes, calibration data, environmental data, logfiles</a:t>
            </a:r>
          </a:p>
          <a:p>
            <a:r>
              <a:rPr lang="en-US" sz="1800" dirty="0">
                <a:solidFill>
                  <a:srgbClr val="0432FF"/>
                </a:solidFill>
              </a:rPr>
              <a:t>Raw (analog) signals </a:t>
            </a:r>
            <a:r>
              <a:rPr lang="en-US" sz="1800" dirty="0"/>
              <a:t>coming from the transducers (induction coils, Hall sensors), which are the </a:t>
            </a:r>
            <a:r>
              <a:rPr lang="en-US" sz="1800" dirty="0">
                <a:solidFill>
                  <a:srgbClr val="0432FF"/>
                </a:solidFill>
              </a:rPr>
              <a:t>voltages</a:t>
            </a:r>
            <a:r>
              <a:rPr lang="en-US" sz="1800" dirty="0"/>
              <a:t> over their connection terminals.</a:t>
            </a:r>
          </a:p>
          <a:p>
            <a:r>
              <a:rPr lang="en-US" sz="1800" dirty="0">
                <a:solidFill>
                  <a:srgbClr val="0432FF"/>
                </a:solidFill>
              </a:rPr>
              <a:t>Raw (digital) data </a:t>
            </a:r>
            <a:r>
              <a:rPr lang="en-US" sz="1800" dirty="0"/>
              <a:t>are the signals at the port of an AD converter and of a synchronized timing card which allows to establish the numerical values of </a:t>
            </a:r>
            <a:r>
              <a:rPr lang="en-US" sz="1800" dirty="0">
                <a:solidFill>
                  <a:srgbClr val="0432FF"/>
                </a:solidFill>
              </a:rPr>
              <a:t>U(t). </a:t>
            </a:r>
            <a:r>
              <a:rPr lang="en-US" sz="1800" dirty="0"/>
              <a:t>The two functionalities are combined in the digital integrator card (FDI) developed at CERN, which yields the measured quantity </a:t>
            </a:r>
            <a:r>
              <a:rPr lang="en-US" sz="1800" dirty="0">
                <a:solidFill>
                  <a:srgbClr val="0432FF"/>
                </a:solidFill>
                <a:latin typeface="Symbol" pitchFamily="2" charset="2"/>
              </a:rPr>
              <a:t>F</a:t>
            </a:r>
            <a:r>
              <a:rPr lang="en-US" sz="1800" dirty="0">
                <a:solidFill>
                  <a:srgbClr val="0432FF"/>
                </a:solidFill>
              </a:rPr>
              <a:t>(t). </a:t>
            </a:r>
            <a:r>
              <a:rPr lang="en-US" sz="1800" dirty="0"/>
              <a:t> </a:t>
            </a:r>
          </a:p>
          <a:p>
            <a:r>
              <a:rPr lang="en-US" sz="1800" dirty="0">
                <a:solidFill>
                  <a:srgbClr val="0432FF"/>
                </a:solidFill>
              </a:rPr>
              <a:t>Pre-processed data </a:t>
            </a:r>
            <a:r>
              <a:rPr lang="en-US" sz="1800" dirty="0"/>
              <a:t>are raw data after some post-processing, which include averaging, filtering, integrator-drift correction, and correction for the instruments input resistance, among others.</a:t>
            </a:r>
          </a:p>
          <a:p>
            <a:r>
              <a:rPr lang="en-US" sz="1800" dirty="0">
                <a:solidFill>
                  <a:srgbClr val="0432FF"/>
                </a:solidFill>
              </a:rPr>
              <a:t>Output data (MM results) </a:t>
            </a:r>
            <a:r>
              <a:rPr lang="en-US" sz="1800" dirty="0"/>
              <a:t>are pre-processed data that has undergone additional processing steps, such as digital bucking, deconvolution, and Fourier transform. The results are stored in </a:t>
            </a:r>
            <a:r>
              <a:rPr lang="en-US" sz="1800" dirty="0">
                <a:solidFill>
                  <a:srgbClr val="0432FF"/>
                </a:solidFill>
              </a:rPr>
              <a:t>measurement protocols</a:t>
            </a:r>
            <a:r>
              <a:rPr lang="en-US" sz="1800" dirty="0"/>
              <a:t>  that are automatically uploaded to the database by means of the software framework (FFMM) and the asset management system (Infor EAM) . </a:t>
            </a:r>
          </a:p>
          <a:p>
            <a:r>
              <a:rPr lang="en-US" sz="1800" dirty="0">
                <a:solidFill>
                  <a:srgbClr val="0432FF"/>
                </a:solidFill>
              </a:rPr>
              <a:t>Released data </a:t>
            </a:r>
            <a:r>
              <a:rPr lang="en-US" sz="1800" dirty="0"/>
              <a:t>are validated and analyzed data that are compared to the magnet specification (conform, nonconform, uniformity). Released data are presented in </a:t>
            </a:r>
            <a:r>
              <a:rPr lang="en-US" sz="1800" dirty="0">
                <a:solidFill>
                  <a:srgbClr val="0432FF"/>
                </a:solidFill>
              </a:rPr>
              <a:t>reports </a:t>
            </a:r>
            <a:r>
              <a:rPr lang="en-US" sz="1800" dirty="0"/>
              <a:t>uploaded on the database via CERN's Engineering Data Management System (EDMS).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9831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25B1C342-ABBC-534E-A051-E7869F25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732" y="4448175"/>
            <a:ext cx="2791037" cy="187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6_0">
            <a:extLst>
              <a:ext uri="{FF2B5EF4-FFF2-40B4-BE49-F238E27FC236}">
                <a16:creationId xmlns:a16="http://schemas.microsoft.com/office/drawing/2014/main" id="{1188D31E-A8A3-D14F-97B9-BE5EE8A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048" y="3517652"/>
            <a:ext cx="2006327" cy="159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2_0">
            <a:extLst>
              <a:ext uri="{FF2B5EF4-FFF2-40B4-BE49-F238E27FC236}">
                <a16:creationId xmlns:a16="http://schemas.microsoft.com/office/drawing/2014/main" id="{C5AC3867-E2D4-0041-942B-030717EB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3" y="3494088"/>
            <a:ext cx="23510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_2">
            <a:extLst>
              <a:ext uri="{FF2B5EF4-FFF2-40B4-BE49-F238E27FC236}">
                <a16:creationId xmlns:a16="http://schemas.microsoft.com/office/drawing/2014/main" id="{A670FD07-C173-E64E-901B-9C9AFCDC77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87323" y="2142129"/>
            <a:ext cx="2270126" cy="596643"/>
          </a:xfrm>
          <a:extLst/>
        </p:spPr>
        <p:txBody>
          <a:bodyPr wrap="square" lIns="38071" tIns="38071" rIns="114214" bIns="38071" anchor="ctr">
            <a:spAutoFit/>
          </a:bodyPr>
          <a:lstStyle/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Measurement script</a:t>
            </a:r>
          </a:p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Parameters</a:t>
            </a:r>
          </a:p>
        </p:txBody>
      </p:sp>
      <p:sp>
        <p:nvSpPr>
          <p:cNvPr id="8" name="Text Placeholder 2_6">
            <a:extLst>
              <a:ext uri="{FF2B5EF4-FFF2-40B4-BE49-F238E27FC236}">
                <a16:creationId xmlns:a16="http://schemas.microsoft.com/office/drawing/2014/main" id="{266D2AD3-9D5D-2E47-A19D-4C40C266397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700337" y="2142129"/>
            <a:ext cx="2307654" cy="596643"/>
          </a:xfrm>
          <a:extLst/>
        </p:spPr>
        <p:txBody>
          <a:bodyPr wrap="square" lIns="38071" tIns="38071" rIns="114214" bIns="38071" anchor="ctr">
            <a:spAutoFit/>
          </a:bodyPr>
          <a:lstStyle/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Raw data</a:t>
            </a:r>
          </a:p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Pre-processed data</a:t>
            </a:r>
          </a:p>
        </p:txBody>
      </p:sp>
      <p:sp>
        <p:nvSpPr>
          <p:cNvPr id="10" name="Text Placeholder 2_13">
            <a:extLst>
              <a:ext uri="{FF2B5EF4-FFF2-40B4-BE49-F238E27FC236}">
                <a16:creationId xmlns:a16="http://schemas.microsoft.com/office/drawing/2014/main" id="{9C54B707-1E6C-1E47-BC54-D513D422EAF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434478" y="2142129"/>
            <a:ext cx="1929478" cy="596643"/>
          </a:xfrm>
          <a:extLst/>
        </p:spPr>
        <p:txBody>
          <a:bodyPr wrap="square" lIns="38071" tIns="38071" rIns="114214" bIns="38071" anchor="ctr">
            <a:spAutoFit/>
          </a:bodyPr>
          <a:lstStyle/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Output data</a:t>
            </a:r>
          </a:p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Protocols</a:t>
            </a:r>
          </a:p>
        </p:txBody>
      </p:sp>
      <p:sp>
        <p:nvSpPr>
          <p:cNvPr id="11" name="Text Placeholder 2_14">
            <a:extLst>
              <a:ext uri="{FF2B5EF4-FFF2-40B4-BE49-F238E27FC236}">
                <a16:creationId xmlns:a16="http://schemas.microsoft.com/office/drawing/2014/main" id="{02C8AA91-9F5D-484D-86B5-11227B462A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49422" y="2142129"/>
            <a:ext cx="2064660" cy="596643"/>
          </a:xfrm>
          <a:extLst/>
        </p:spPr>
        <p:txBody>
          <a:bodyPr wrap="square" lIns="38071" tIns="38071" rIns="114214" bIns="38071" anchor="ctr">
            <a:spAutoFit/>
          </a:bodyPr>
          <a:lstStyle/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Released data</a:t>
            </a:r>
          </a:p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Reports</a:t>
            </a:r>
          </a:p>
        </p:txBody>
      </p:sp>
      <p:pic>
        <p:nvPicPr>
          <p:cNvPr id="76811" name="Picture 11">
            <a:extLst>
              <a:ext uri="{FF2B5EF4-FFF2-40B4-BE49-F238E27FC236}">
                <a16:creationId xmlns:a16="http://schemas.microsoft.com/office/drawing/2014/main" id="{312D4679-63DD-9D44-BEA8-BEDB0FB0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148" y="3514743"/>
            <a:ext cx="1972254" cy="278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4D718DE6-4A77-2E42-BB14-EEFB98B2A255}"/>
              </a:ext>
            </a:extLst>
          </p:cNvPr>
          <p:cNvSpPr/>
          <p:nvPr/>
        </p:nvSpPr>
        <p:spPr>
          <a:xfrm>
            <a:off x="8896350" y="4598988"/>
            <a:ext cx="136525" cy="374650"/>
          </a:xfrm>
          <a:custGeom>
            <a:avLst>
              <a:gd name="f0" fmla="val 189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10800"/>
              <a:gd name="f9" fmla="val -2147483647"/>
              <a:gd name="f10" fmla="val 2147483647"/>
              <a:gd name="f11" fmla="+- 0 0 0"/>
              <a:gd name="f12" fmla="*/ f4 1 21600"/>
              <a:gd name="f13" fmla="*/ f5 1 21600"/>
              <a:gd name="f14" fmla="pin 10800 f0 21600"/>
              <a:gd name="f15" fmla="*/ f11 f1 1"/>
              <a:gd name="f16" fmla="val f14"/>
              <a:gd name="f17" fmla="*/ f14 f12 1"/>
              <a:gd name="f18" fmla="*/ f7 f13 1"/>
              <a:gd name="f19" fmla="*/ 0 f12 1"/>
              <a:gd name="f20" fmla="*/ 21600 f12 1"/>
              <a:gd name="f21" fmla="*/ 0 f13 1"/>
              <a:gd name="f22" fmla="*/ 10800 f12 1"/>
              <a:gd name="f23" fmla="*/ f15 1 f3"/>
              <a:gd name="f24" fmla="*/ 10800 f13 1"/>
              <a:gd name="f25" fmla="*/ 21600 f13 1"/>
              <a:gd name="f26" fmla="+- 21600 0 f16"/>
              <a:gd name="f27" fmla="+- f23 0 f2"/>
              <a:gd name="f28" fmla="*/ f26 8000 1"/>
              <a:gd name="f29" fmla="*/ f26 1 2"/>
              <a:gd name="f30" fmla="*/ f26 1 4"/>
              <a:gd name="f31" fmla="*/ f26 1 7"/>
              <a:gd name="f32" fmla="*/ f26 1 16"/>
              <a:gd name="f33" fmla="*/ f28 1 10800"/>
              <a:gd name="f34" fmla="+- f16 f31 0"/>
              <a:gd name="f35" fmla="+- 21600 0 f29"/>
              <a:gd name="f36" fmla="+- f16 f32 0"/>
              <a:gd name="f37" fmla="+- 21600 0 f33"/>
              <a:gd name="f38" fmla="*/ f36 f13 1"/>
              <a:gd name="f39" fmla="+- f37 f30 0"/>
            </a:gdLst>
            <a:ahLst>
              <a:ahXY gdRefX="f0" minX="f8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22" y="f21"/>
              </a:cxn>
              <a:cxn ang="f27">
                <a:pos x="f19" y="f24"/>
              </a:cxn>
              <a:cxn ang="f27">
                <a:pos x="f22" y="f25"/>
              </a:cxn>
              <a:cxn ang="f27">
                <a:pos x="f20" y="f24"/>
              </a:cxn>
            </a:cxnLst>
            <a:rect l="f19" t="f21" r="f20" b="f38"/>
            <a:pathLst>
              <a:path w="21600" h="21600">
                <a:moveTo>
                  <a:pt x="f6" y="f6"/>
                </a:moveTo>
                <a:lnTo>
                  <a:pt x="f7" y="f6"/>
                </a:lnTo>
                <a:lnTo>
                  <a:pt x="f7" y="f16"/>
                </a:lnTo>
                <a:lnTo>
                  <a:pt x="f16" y="f7"/>
                </a:lnTo>
                <a:lnTo>
                  <a:pt x="f6" y="f7"/>
                </a:lnTo>
                <a:close/>
              </a:path>
              <a:path w="21600" h="21600">
                <a:moveTo>
                  <a:pt x="f16" y="f7"/>
                </a:moveTo>
                <a:lnTo>
                  <a:pt x="f37" y="f16"/>
                </a:lnTo>
                <a:cubicBezTo>
                  <a:pt x="f39" y="f34"/>
                  <a:pt x="f35" y="f36"/>
                  <a:pt x="f7" y="f16"/>
                </a:cubicBezTo>
                <a:close/>
              </a:path>
            </a:pathLst>
          </a:custGeom>
          <a:noFill/>
          <a:ln w="0">
            <a:solidFill>
              <a:srgbClr val="3465A4"/>
            </a:solidFill>
            <a:prstDash val="solid"/>
          </a:ln>
        </p:spPr>
        <p:txBody>
          <a:bodyPr wrap="none" lIns="67503" tIns="33751" rIns="67503" bIns="33751" anchor="ctr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rgbClr val="2A6099"/>
              </a:solidFill>
              <a:latin typeface="Liberation Sans" pitchFamily="34"/>
              <a:ea typeface="Droid Sans Fallback" pitchFamily="2"/>
              <a:cs typeface="Droid Sans Devanagari" pitchFamily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3F5FE-E420-2941-B155-34977EBCB0B4}"/>
              </a:ext>
            </a:extLst>
          </p:cNvPr>
          <p:cNvSpPr txBox="1"/>
          <p:nvPr/>
        </p:nvSpPr>
        <p:spPr>
          <a:xfrm>
            <a:off x="510553" y="116447"/>
            <a:ext cx="1519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Data Flow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3B6D37-13CD-9649-8C55-0124F8BF496D}"/>
              </a:ext>
            </a:extLst>
          </p:cNvPr>
          <p:cNvSpPr/>
          <p:nvPr/>
        </p:nvSpPr>
        <p:spPr bwMode="auto">
          <a:xfrm>
            <a:off x="327472" y="1049554"/>
            <a:ext cx="1703049" cy="818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4D7D11-36BE-8D40-9AAC-2AD78E81B6E4}"/>
              </a:ext>
            </a:extLst>
          </p:cNvPr>
          <p:cNvSpPr/>
          <p:nvPr/>
        </p:nvSpPr>
        <p:spPr bwMode="auto">
          <a:xfrm>
            <a:off x="2775744" y="1049554"/>
            <a:ext cx="1703049" cy="818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AB5E8-BE16-4949-A516-EDDF1742868E}"/>
              </a:ext>
            </a:extLst>
          </p:cNvPr>
          <p:cNvSpPr/>
          <p:nvPr/>
        </p:nvSpPr>
        <p:spPr bwMode="auto">
          <a:xfrm>
            <a:off x="5434478" y="1049554"/>
            <a:ext cx="1703049" cy="818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C05C0B-D46A-AF43-B8C1-0509D77DF686}"/>
              </a:ext>
            </a:extLst>
          </p:cNvPr>
          <p:cNvSpPr/>
          <p:nvPr/>
        </p:nvSpPr>
        <p:spPr bwMode="auto">
          <a:xfrm>
            <a:off x="7882750" y="1049554"/>
            <a:ext cx="1703049" cy="8184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751D9-3517-5B4C-B248-F6C38AFF0087}"/>
              </a:ext>
            </a:extLst>
          </p:cNvPr>
          <p:cNvSpPr txBox="1"/>
          <p:nvPr/>
        </p:nvSpPr>
        <p:spPr>
          <a:xfrm>
            <a:off x="722781" y="108451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</a:t>
            </a:r>
          </a:p>
          <a:p>
            <a:r>
              <a:rPr lang="en-US" dirty="0"/>
              <a:t>setup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75780-4411-6948-A629-9106F308E77D}"/>
              </a:ext>
            </a:extLst>
          </p:cNvPr>
          <p:cNvSpPr txBox="1"/>
          <p:nvPr/>
        </p:nvSpPr>
        <p:spPr>
          <a:xfrm>
            <a:off x="3246342" y="123840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3E5C7-B38F-7B48-B131-DBB066B4B1C2}"/>
              </a:ext>
            </a:extLst>
          </p:cNvPr>
          <p:cNvSpPr txBox="1"/>
          <p:nvPr/>
        </p:nvSpPr>
        <p:spPr>
          <a:xfrm>
            <a:off x="5573307" y="1108082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  <a:p>
            <a:r>
              <a:rPr lang="en-US" dirty="0"/>
              <a:t>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6CC41-9BA1-C24A-9931-DD6B25CE1FFC}"/>
              </a:ext>
            </a:extLst>
          </p:cNvPr>
          <p:cNvSpPr txBox="1"/>
          <p:nvPr/>
        </p:nvSpPr>
        <p:spPr>
          <a:xfrm>
            <a:off x="8093212" y="1258712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652ED3-585F-B44A-9689-9B5F057B8471}"/>
              </a:ext>
            </a:extLst>
          </p:cNvPr>
          <p:cNvCxnSpPr>
            <a:stCxn id="3" idx="3"/>
            <a:endCxn id="14" idx="1"/>
          </p:cNvCxnSpPr>
          <p:nvPr/>
        </p:nvCxnSpPr>
        <p:spPr bwMode="auto">
          <a:xfrm>
            <a:off x="2030521" y="1458767"/>
            <a:ext cx="745223" cy="0"/>
          </a:xfrm>
          <a:prstGeom prst="straightConnector1">
            <a:avLst/>
          </a:prstGeom>
          <a:solidFill>
            <a:schemeClr val="accent1"/>
          </a:solidFill>
          <a:ln w="38100"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3160D6-3B12-6747-814C-31B0CD5B1E38}"/>
              </a:ext>
            </a:extLst>
          </p:cNvPr>
          <p:cNvCxnSpPr>
            <a:cxnSpLocks/>
            <a:endCxn id="15" idx="1"/>
          </p:cNvCxnSpPr>
          <p:nvPr/>
        </p:nvCxnSpPr>
        <p:spPr bwMode="auto">
          <a:xfrm>
            <a:off x="4478793" y="1458767"/>
            <a:ext cx="955685" cy="0"/>
          </a:xfrm>
          <a:prstGeom prst="straightConnector1">
            <a:avLst/>
          </a:prstGeom>
          <a:solidFill>
            <a:schemeClr val="accent1"/>
          </a:solidFill>
          <a:ln w="38100"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89DEA-F4CF-BF49-9FF9-2355FC73F0FD}"/>
              </a:ext>
            </a:extLst>
          </p:cNvPr>
          <p:cNvCxnSpPr/>
          <p:nvPr/>
        </p:nvCxnSpPr>
        <p:spPr bwMode="auto">
          <a:xfrm>
            <a:off x="7137527" y="1438461"/>
            <a:ext cx="745223" cy="0"/>
          </a:xfrm>
          <a:prstGeom prst="straightConnector1">
            <a:avLst/>
          </a:prstGeom>
          <a:solidFill>
            <a:schemeClr val="accent1"/>
          </a:solidFill>
          <a:ln w="38100">
            <a:solidFill>
              <a:schemeClr val="tx1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BC89E-B22C-E546-AE38-5073E9E3DB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5573" y="140876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Uncertainty and Mitigation Measures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5D630-9E32-524A-AC54-6E4DBDC80C30}"/>
              </a:ext>
            </a:extLst>
          </p:cNvPr>
          <p:cNvSpPr txBox="1"/>
          <p:nvPr/>
        </p:nvSpPr>
        <p:spPr>
          <a:xfrm>
            <a:off x="279400" y="1447800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F8DC8-029A-2E48-8197-409D628D0CDE}"/>
              </a:ext>
            </a:extLst>
          </p:cNvPr>
          <p:cNvSpPr txBox="1"/>
          <p:nvPr/>
        </p:nvSpPr>
        <p:spPr>
          <a:xfrm>
            <a:off x="3118915" y="1447800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MM-Method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371DB-BB94-A446-8D58-170A135E2692}"/>
              </a:ext>
            </a:extLst>
          </p:cNvPr>
          <p:cNvSpPr txBox="1"/>
          <p:nvPr/>
        </p:nvSpPr>
        <p:spPr>
          <a:xfrm>
            <a:off x="5734546" y="1447800"/>
            <a:ext cx="19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Types of uncertainty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280E5-E062-FF41-8A8A-DA2C5A0F828B}"/>
              </a:ext>
            </a:extLst>
          </p:cNvPr>
          <p:cNvSpPr txBox="1"/>
          <p:nvPr/>
        </p:nvSpPr>
        <p:spPr>
          <a:xfrm>
            <a:off x="7987877" y="1447800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Mitigation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4655B-E7CE-5742-9913-DA807D47E744}"/>
              </a:ext>
            </a:extLst>
          </p:cNvPr>
          <p:cNvSpPr txBox="1"/>
          <p:nvPr/>
        </p:nvSpPr>
        <p:spPr>
          <a:xfrm>
            <a:off x="279400" y="205143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Long (SC) magnets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(LHC arc dipoles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and quads)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69E8B-807D-5142-AC06-42DDC10A0203}"/>
              </a:ext>
            </a:extLst>
          </p:cNvPr>
          <p:cNvSpPr txBox="1"/>
          <p:nvPr/>
        </p:nvSpPr>
        <p:spPr>
          <a:xfrm>
            <a:off x="279400" y="2980296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Large aperture quads</a:t>
            </a:r>
          </a:p>
          <a:p>
            <a:r>
              <a:rPr lang="en-US" sz="1200" dirty="0">
                <a:solidFill>
                  <a:srgbClr val="0070C0"/>
                </a:solidFill>
              </a:rPr>
              <a:t>(HL-LHC inner triplets,</a:t>
            </a:r>
          </a:p>
          <a:p>
            <a:r>
              <a:rPr lang="en-US" sz="1200" dirty="0" err="1">
                <a:solidFill>
                  <a:srgbClr val="0070C0"/>
                </a:solidFill>
              </a:rPr>
              <a:t>SuperFRS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multiplets</a:t>
            </a:r>
            <a:r>
              <a:rPr lang="en-US" sz="1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357FA-AB8B-1B47-A6DF-7E458A6D3900}"/>
              </a:ext>
            </a:extLst>
          </p:cNvPr>
          <p:cNvSpPr txBox="1"/>
          <p:nvPr/>
        </p:nvSpPr>
        <p:spPr>
          <a:xfrm>
            <a:off x="279400" y="4007153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Spectrometers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DE2CD-B9D6-A541-B3A0-093FF9CD0393}"/>
              </a:ext>
            </a:extLst>
          </p:cNvPr>
          <p:cNvSpPr txBox="1"/>
          <p:nvPr/>
        </p:nvSpPr>
        <p:spPr>
          <a:xfrm>
            <a:off x="279400" y="5069229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Solenoids</a:t>
            </a:r>
          </a:p>
          <a:p>
            <a:r>
              <a:rPr lang="en-US" sz="1200" dirty="0"/>
              <a:t>(Anti-proton traps)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71DCA-3B13-164B-AC5A-1FB0DFCB2D43}"/>
              </a:ext>
            </a:extLst>
          </p:cNvPr>
          <p:cNvSpPr txBox="1"/>
          <p:nvPr/>
        </p:nvSpPr>
        <p:spPr>
          <a:xfrm>
            <a:off x="279400" y="584773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Strongly curved</a:t>
            </a:r>
          </a:p>
          <a:p>
            <a:r>
              <a:rPr lang="en-US" sz="1200" dirty="0"/>
              <a:t> magnets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1C2D-1918-8840-83A9-289FB5876986}"/>
              </a:ext>
            </a:extLst>
          </p:cNvPr>
          <p:cNvSpPr txBox="1"/>
          <p:nvPr/>
        </p:nvSpPr>
        <p:spPr>
          <a:xfrm>
            <a:off x="3118915" y="2014148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Long rotating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coil magnetometers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(integrated </a:t>
            </a:r>
            <a:r>
              <a:rPr lang="en-US" sz="1200" dirty="0" err="1">
                <a:solidFill>
                  <a:srgbClr val="00B050"/>
                </a:solidFill>
              </a:rPr>
              <a:t>mulitpoles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6BA4D-82B7-6640-8AFE-6636EEB8A873}"/>
              </a:ext>
            </a:extLst>
          </p:cNvPr>
          <p:cNvSpPr txBox="1"/>
          <p:nvPr/>
        </p:nvSpPr>
        <p:spPr>
          <a:xfrm>
            <a:off x="3118915" y="2854789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Stretched wire</a:t>
            </a:r>
          </a:p>
          <a:p>
            <a:r>
              <a:rPr lang="en-US" sz="1200" dirty="0">
                <a:solidFill>
                  <a:srgbClr val="00B050"/>
                </a:solidFill>
              </a:rPr>
              <a:t>(magnetic axis)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D908E3-25A1-EF43-B217-7C4E276AD414}"/>
              </a:ext>
            </a:extLst>
          </p:cNvPr>
          <p:cNvSpPr txBox="1"/>
          <p:nvPr/>
        </p:nvSpPr>
        <p:spPr>
          <a:xfrm>
            <a:off x="3118915" y="4335493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Hall mapper</a:t>
            </a:r>
          </a:p>
          <a:p>
            <a:r>
              <a:rPr lang="en-US" sz="1200" dirty="0"/>
              <a:t>(field maps for </a:t>
            </a:r>
          </a:p>
          <a:p>
            <a:r>
              <a:rPr lang="en-US" sz="1200" dirty="0"/>
              <a:t>track reconstruction)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5F815A-245A-4C44-9FEF-9457B508C974}"/>
              </a:ext>
            </a:extLst>
          </p:cNvPr>
          <p:cNvSpPr txBox="1"/>
          <p:nvPr/>
        </p:nvSpPr>
        <p:spPr>
          <a:xfrm>
            <a:off x="3118915" y="3959880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Moving </a:t>
            </a:r>
            <a:r>
              <a:rPr lang="en-US" sz="1200" dirty="0" err="1"/>
              <a:t>fluxmeter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807CBB-8222-FC41-8810-2498017F8B1C}"/>
              </a:ext>
            </a:extLst>
          </p:cNvPr>
          <p:cNvSpPr txBox="1"/>
          <p:nvPr/>
        </p:nvSpPr>
        <p:spPr>
          <a:xfrm>
            <a:off x="3118915" y="3502945"/>
            <a:ext cx="166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Short (</a:t>
            </a:r>
            <a:r>
              <a:rPr lang="en-US" sz="1200" dirty="0" err="1"/>
              <a:t>isoperim</a:t>
            </a:r>
            <a:r>
              <a:rPr lang="en-US" sz="1200" dirty="0"/>
              <a:t>.) coils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3483D-D25F-8347-9033-DBA819597246}"/>
              </a:ext>
            </a:extLst>
          </p:cNvPr>
          <p:cNvSpPr txBox="1"/>
          <p:nvPr/>
        </p:nvSpPr>
        <p:spPr>
          <a:xfrm>
            <a:off x="3118915" y="5267466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Solenoidal-field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transducer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8F398-E3D5-DB47-BE65-17BA69323ED5}"/>
              </a:ext>
            </a:extLst>
          </p:cNvPr>
          <p:cNvSpPr txBox="1"/>
          <p:nvPr/>
        </p:nvSpPr>
        <p:spPr>
          <a:xfrm>
            <a:off x="3118915" y="5850083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Curved wire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A9AE2-4F22-F148-96E2-B83D7C71136F}"/>
              </a:ext>
            </a:extLst>
          </p:cNvPr>
          <p:cNvSpPr txBox="1"/>
          <p:nvPr/>
        </p:nvSpPr>
        <p:spPr>
          <a:xfrm>
            <a:off x="5789041" y="2007353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Approximation</a:t>
            </a:r>
          </a:p>
          <a:p>
            <a:r>
              <a:rPr lang="en-US" sz="1200" dirty="0"/>
              <a:t>(incomplete basis)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9D3D48-BA01-CD4B-8282-519D90D07110}"/>
              </a:ext>
            </a:extLst>
          </p:cNvPr>
          <p:cNvSpPr txBox="1"/>
          <p:nvPr/>
        </p:nvSpPr>
        <p:spPr>
          <a:xfrm>
            <a:off x="7987877" y="2446387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Calibration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5DFF7F-1869-E045-9A25-A61E8CAEDCCB}"/>
              </a:ext>
            </a:extLst>
          </p:cNvPr>
          <p:cNvSpPr txBox="1"/>
          <p:nvPr/>
        </p:nvSpPr>
        <p:spPr>
          <a:xfrm>
            <a:off x="5789041" y="2697319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Systematic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FB115-14B3-9C4B-BC91-D9ACF933A65D}"/>
              </a:ext>
            </a:extLst>
          </p:cNvPr>
          <p:cNvSpPr txBox="1"/>
          <p:nvPr/>
        </p:nvSpPr>
        <p:spPr>
          <a:xfrm>
            <a:off x="5789041" y="3992257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Random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F6F99E-323E-5241-AD32-40A1D175C549}"/>
              </a:ext>
            </a:extLst>
          </p:cNvPr>
          <p:cNvSpPr txBox="1"/>
          <p:nvPr/>
        </p:nvSpPr>
        <p:spPr>
          <a:xfrm>
            <a:off x="7987877" y="3642161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Oversampling</a:t>
            </a:r>
          </a:p>
          <a:p>
            <a:r>
              <a:rPr lang="en-US" sz="1200" dirty="0"/>
              <a:t>Integration</a:t>
            </a:r>
          </a:p>
          <a:p>
            <a:r>
              <a:rPr lang="en-US" sz="1200" dirty="0"/>
              <a:t>Bucking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50C713-2104-AF47-9ABD-26D062DE1C53}"/>
              </a:ext>
            </a:extLst>
          </p:cNvPr>
          <p:cNvSpPr txBox="1"/>
          <p:nvPr/>
        </p:nvSpPr>
        <p:spPr>
          <a:xfrm>
            <a:off x="7987877" y="2712231"/>
            <a:ext cx="1334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Cross-calibration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856DB3-A60D-FA44-89CD-2C7BD4F1C96C}"/>
              </a:ext>
            </a:extLst>
          </p:cNvPr>
          <p:cNvSpPr txBox="1"/>
          <p:nvPr/>
        </p:nvSpPr>
        <p:spPr>
          <a:xfrm>
            <a:off x="7987877" y="2979446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In-situ calibration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DD5DA2-6E7E-7A48-9F89-74E2441C0835}"/>
              </a:ext>
            </a:extLst>
          </p:cNvPr>
          <p:cNvSpPr txBox="1"/>
          <p:nvPr/>
        </p:nvSpPr>
        <p:spPr>
          <a:xfrm>
            <a:off x="5789041" y="3057139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Intrinsic</a:t>
            </a:r>
          </a:p>
          <a:p>
            <a:r>
              <a:rPr lang="en-US" sz="1200" dirty="0"/>
              <a:t>(false assumptions)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63E31C-EF3D-FF4D-BED3-629A08D50D7E}"/>
              </a:ext>
            </a:extLst>
          </p:cNvPr>
          <p:cNvSpPr txBox="1"/>
          <p:nvPr/>
        </p:nvSpPr>
        <p:spPr>
          <a:xfrm>
            <a:off x="5789041" y="5650256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Ignorance</a:t>
            </a:r>
          </a:p>
          <a:p>
            <a:r>
              <a:rPr lang="en-US" sz="1200" dirty="0"/>
              <a:t>(incomplete </a:t>
            </a:r>
          </a:p>
          <a:p>
            <a:r>
              <a:rPr lang="en-US" sz="1200" dirty="0"/>
              <a:t>physical model)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A289E6-89CC-F643-BE1E-312952320CB2}"/>
              </a:ext>
            </a:extLst>
          </p:cNvPr>
          <p:cNvSpPr txBox="1"/>
          <p:nvPr/>
        </p:nvSpPr>
        <p:spPr>
          <a:xfrm>
            <a:off x="7987877" y="5219896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Bayesian inference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2CA8DA-FE1B-6644-95D2-D6B04D79C232}"/>
              </a:ext>
            </a:extLst>
          </p:cNvPr>
          <p:cNvSpPr txBox="1"/>
          <p:nvPr/>
        </p:nvSpPr>
        <p:spPr>
          <a:xfrm>
            <a:off x="5789041" y="4485822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Deconvolution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79410B-2ABC-5042-9566-A890BD5FE662}"/>
              </a:ext>
            </a:extLst>
          </p:cNvPr>
          <p:cNvSpPr txBox="1"/>
          <p:nvPr/>
        </p:nvSpPr>
        <p:spPr>
          <a:xfrm>
            <a:off x="7987877" y="4433758"/>
            <a:ext cx="1665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Local </a:t>
            </a:r>
            <a:r>
              <a:rPr lang="en-US" sz="1200" dirty="0" err="1"/>
              <a:t>Maxwellification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CC80D9-2D8C-ED48-9FC8-FA387F00C810}"/>
              </a:ext>
            </a:extLst>
          </p:cNvPr>
          <p:cNvSpPr txBox="1"/>
          <p:nvPr/>
        </p:nvSpPr>
        <p:spPr>
          <a:xfrm>
            <a:off x="7987877" y="5440996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Sensor fusion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AFFC5E-B7B4-674B-825D-D63B4B899A41}"/>
              </a:ext>
            </a:extLst>
          </p:cNvPr>
          <p:cNvCxnSpPr>
            <a:cxnSpLocks/>
          </p:cNvCxnSpPr>
          <p:nvPr/>
        </p:nvCxnSpPr>
        <p:spPr>
          <a:xfrm>
            <a:off x="2123653" y="2235188"/>
            <a:ext cx="92452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104B8D-64AD-4746-9BD4-0CF1DEB89732}"/>
              </a:ext>
            </a:extLst>
          </p:cNvPr>
          <p:cNvCxnSpPr>
            <a:cxnSpLocks/>
          </p:cNvCxnSpPr>
          <p:nvPr/>
        </p:nvCxnSpPr>
        <p:spPr>
          <a:xfrm flipV="1">
            <a:off x="2157852" y="3128748"/>
            <a:ext cx="890327" cy="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8CAC3D-6B76-3B42-8451-732B6BA9C3C9}"/>
              </a:ext>
            </a:extLst>
          </p:cNvPr>
          <p:cNvCxnSpPr>
            <a:cxnSpLocks/>
          </p:cNvCxnSpPr>
          <p:nvPr/>
        </p:nvCxnSpPr>
        <p:spPr>
          <a:xfrm>
            <a:off x="2157852" y="3576749"/>
            <a:ext cx="919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6EC58-972D-8444-8E79-764F6D61A5C0}"/>
              </a:ext>
            </a:extLst>
          </p:cNvPr>
          <p:cNvCxnSpPr>
            <a:cxnSpLocks/>
          </p:cNvCxnSpPr>
          <p:nvPr/>
        </p:nvCxnSpPr>
        <p:spPr>
          <a:xfrm>
            <a:off x="2157852" y="4164799"/>
            <a:ext cx="9262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BC9BF9-2F4A-6348-AC39-FE55617B4FF9}"/>
              </a:ext>
            </a:extLst>
          </p:cNvPr>
          <p:cNvCxnSpPr>
            <a:cxnSpLocks/>
          </p:cNvCxnSpPr>
          <p:nvPr/>
        </p:nvCxnSpPr>
        <p:spPr>
          <a:xfrm>
            <a:off x="2479829" y="4581200"/>
            <a:ext cx="5976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0F5891-C05B-7B46-BD9F-A3EF2D080E73}"/>
              </a:ext>
            </a:extLst>
          </p:cNvPr>
          <p:cNvCxnSpPr>
            <a:cxnSpLocks/>
          </p:cNvCxnSpPr>
          <p:nvPr/>
        </p:nvCxnSpPr>
        <p:spPr>
          <a:xfrm>
            <a:off x="2016144" y="5416523"/>
            <a:ext cx="10679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E4CE816-A228-1544-A89B-4D07ACF9D8EC}"/>
              </a:ext>
            </a:extLst>
          </p:cNvPr>
          <p:cNvCxnSpPr>
            <a:cxnSpLocks/>
          </p:cNvCxnSpPr>
          <p:nvPr/>
        </p:nvCxnSpPr>
        <p:spPr>
          <a:xfrm>
            <a:off x="2016144" y="5991395"/>
            <a:ext cx="11494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190AA0-C888-D64E-8667-0EEE89813D90}"/>
              </a:ext>
            </a:extLst>
          </p:cNvPr>
          <p:cNvCxnSpPr>
            <a:cxnSpLocks/>
          </p:cNvCxnSpPr>
          <p:nvPr/>
        </p:nvCxnSpPr>
        <p:spPr>
          <a:xfrm>
            <a:off x="7006147" y="2116553"/>
            <a:ext cx="7904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B70CC28-0780-EC41-8E20-256C368B9237}"/>
              </a:ext>
            </a:extLst>
          </p:cNvPr>
          <p:cNvCxnSpPr>
            <a:cxnSpLocks/>
          </p:cNvCxnSpPr>
          <p:nvPr/>
        </p:nvCxnSpPr>
        <p:spPr>
          <a:xfrm>
            <a:off x="6826360" y="2809366"/>
            <a:ext cx="8552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2F85F4-F2E3-9D42-8FCA-CAE1BF14F0DB}"/>
              </a:ext>
            </a:extLst>
          </p:cNvPr>
          <p:cNvCxnSpPr>
            <a:cxnSpLocks/>
          </p:cNvCxnSpPr>
          <p:nvPr/>
        </p:nvCxnSpPr>
        <p:spPr>
          <a:xfrm flipV="1">
            <a:off x="7690396" y="2535782"/>
            <a:ext cx="0" cy="5850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B8B733-98C7-9949-B032-64AF52882285}"/>
              </a:ext>
            </a:extLst>
          </p:cNvPr>
          <p:cNvCxnSpPr>
            <a:cxnSpLocks/>
          </p:cNvCxnSpPr>
          <p:nvPr/>
        </p:nvCxnSpPr>
        <p:spPr>
          <a:xfrm>
            <a:off x="7681652" y="2539452"/>
            <a:ext cx="22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6B26AD0-6EA6-144C-A6B2-F5E76F49C84F}"/>
              </a:ext>
            </a:extLst>
          </p:cNvPr>
          <p:cNvCxnSpPr>
            <a:cxnSpLocks/>
          </p:cNvCxnSpPr>
          <p:nvPr/>
        </p:nvCxnSpPr>
        <p:spPr>
          <a:xfrm flipV="1">
            <a:off x="6771813" y="4115684"/>
            <a:ext cx="1139740" cy="123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AE95D8-E739-3147-B207-57E14C22CDA7}"/>
              </a:ext>
            </a:extLst>
          </p:cNvPr>
          <p:cNvCxnSpPr>
            <a:cxnSpLocks/>
          </p:cNvCxnSpPr>
          <p:nvPr/>
        </p:nvCxnSpPr>
        <p:spPr>
          <a:xfrm>
            <a:off x="7586470" y="4568016"/>
            <a:ext cx="390787" cy="15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D81F945-639B-BD43-ADD1-25D482909428}"/>
              </a:ext>
            </a:extLst>
          </p:cNvPr>
          <p:cNvCxnSpPr>
            <a:cxnSpLocks/>
          </p:cNvCxnSpPr>
          <p:nvPr/>
        </p:nvCxnSpPr>
        <p:spPr>
          <a:xfrm>
            <a:off x="6826360" y="2979446"/>
            <a:ext cx="7601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065B5EC-1857-9144-8DE8-A7A217B49A69}"/>
              </a:ext>
            </a:extLst>
          </p:cNvPr>
          <p:cNvCxnSpPr>
            <a:cxnSpLocks/>
          </p:cNvCxnSpPr>
          <p:nvPr/>
        </p:nvCxnSpPr>
        <p:spPr>
          <a:xfrm>
            <a:off x="7586470" y="2967340"/>
            <a:ext cx="14075" cy="16006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D0FF85F-C367-D147-81B6-4D745C248234}"/>
              </a:ext>
            </a:extLst>
          </p:cNvPr>
          <p:cNvSpPr txBox="1"/>
          <p:nvPr/>
        </p:nvSpPr>
        <p:spPr>
          <a:xfrm>
            <a:off x="279400" y="4433758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Experimental magnets</a:t>
            </a:r>
          </a:p>
          <a:p>
            <a:r>
              <a:rPr lang="en-US" sz="1200" dirty="0"/>
              <a:t>Gantry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BA36AE3-3B1E-9E4F-998C-1812FC250A22}"/>
              </a:ext>
            </a:extLst>
          </p:cNvPr>
          <p:cNvCxnSpPr/>
          <p:nvPr/>
        </p:nvCxnSpPr>
        <p:spPr>
          <a:xfrm>
            <a:off x="2479829" y="4078331"/>
            <a:ext cx="0" cy="2143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DD3D17A-6E8D-C449-979D-3582BB3AC441}"/>
              </a:ext>
            </a:extLst>
          </p:cNvPr>
          <p:cNvCxnSpPr>
            <a:cxnSpLocks/>
          </p:cNvCxnSpPr>
          <p:nvPr/>
        </p:nvCxnSpPr>
        <p:spPr>
          <a:xfrm>
            <a:off x="2157852" y="4083978"/>
            <a:ext cx="3175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CF52B8-D8DF-804D-903D-0981F371A221}"/>
              </a:ext>
            </a:extLst>
          </p:cNvPr>
          <p:cNvCxnSpPr>
            <a:cxnSpLocks/>
          </p:cNvCxnSpPr>
          <p:nvPr/>
        </p:nvCxnSpPr>
        <p:spPr>
          <a:xfrm>
            <a:off x="2157852" y="4731188"/>
            <a:ext cx="3175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AA55EF7-4930-664F-9B0A-71A1C6282840}"/>
              </a:ext>
            </a:extLst>
          </p:cNvPr>
          <p:cNvCxnSpPr>
            <a:cxnSpLocks/>
          </p:cNvCxnSpPr>
          <p:nvPr/>
        </p:nvCxnSpPr>
        <p:spPr>
          <a:xfrm>
            <a:off x="2157852" y="5249559"/>
            <a:ext cx="3175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12B228F-D684-8E45-948C-74311A2AEF7C}"/>
              </a:ext>
            </a:extLst>
          </p:cNvPr>
          <p:cNvCxnSpPr>
            <a:cxnSpLocks/>
          </p:cNvCxnSpPr>
          <p:nvPr/>
        </p:nvCxnSpPr>
        <p:spPr>
          <a:xfrm>
            <a:off x="1772564" y="6221582"/>
            <a:ext cx="7028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5A0447-8536-8546-A5BA-2A0970EE2B3D}"/>
              </a:ext>
            </a:extLst>
          </p:cNvPr>
          <p:cNvCxnSpPr>
            <a:cxnSpLocks/>
          </p:cNvCxnSpPr>
          <p:nvPr/>
        </p:nvCxnSpPr>
        <p:spPr>
          <a:xfrm>
            <a:off x="2157852" y="3366129"/>
            <a:ext cx="4847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0E5EA21-D33E-674F-A3A6-723C61C22A80}"/>
              </a:ext>
            </a:extLst>
          </p:cNvPr>
          <p:cNvCxnSpPr>
            <a:cxnSpLocks/>
          </p:cNvCxnSpPr>
          <p:nvPr/>
        </p:nvCxnSpPr>
        <p:spPr>
          <a:xfrm flipV="1">
            <a:off x="2642646" y="2235188"/>
            <a:ext cx="0" cy="11559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72AD45A-B7D2-4C4A-A756-A75DAA19B2D1}"/>
              </a:ext>
            </a:extLst>
          </p:cNvPr>
          <p:cNvCxnSpPr>
            <a:cxnSpLocks/>
          </p:cNvCxnSpPr>
          <p:nvPr/>
        </p:nvCxnSpPr>
        <p:spPr>
          <a:xfrm>
            <a:off x="2123653" y="2576089"/>
            <a:ext cx="6209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82F9B31-5969-C54A-A2B3-7972BC4457FA}"/>
              </a:ext>
            </a:extLst>
          </p:cNvPr>
          <p:cNvCxnSpPr>
            <a:cxnSpLocks/>
          </p:cNvCxnSpPr>
          <p:nvPr/>
        </p:nvCxnSpPr>
        <p:spPr>
          <a:xfrm>
            <a:off x="2735880" y="2579459"/>
            <a:ext cx="0" cy="5506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A9DB193-2F88-E646-91E6-74D823585730}"/>
              </a:ext>
            </a:extLst>
          </p:cNvPr>
          <p:cNvSpPr txBox="1"/>
          <p:nvPr/>
        </p:nvSpPr>
        <p:spPr>
          <a:xfrm>
            <a:off x="7987877" y="2025693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Cauchy estimate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87EC850-3793-FF49-A4CA-F6F595E065F0}"/>
              </a:ext>
            </a:extLst>
          </p:cNvPr>
          <p:cNvCxnSpPr>
            <a:cxnSpLocks/>
          </p:cNvCxnSpPr>
          <p:nvPr/>
        </p:nvCxnSpPr>
        <p:spPr>
          <a:xfrm>
            <a:off x="5302718" y="2396812"/>
            <a:ext cx="11707" cy="35945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33C21BF-7C16-2C4F-B5AF-F5CAB5EA5596}"/>
              </a:ext>
            </a:extLst>
          </p:cNvPr>
          <p:cNvCxnSpPr>
            <a:cxnSpLocks/>
          </p:cNvCxnSpPr>
          <p:nvPr/>
        </p:nvCxnSpPr>
        <p:spPr>
          <a:xfrm>
            <a:off x="5463887" y="2235188"/>
            <a:ext cx="0" cy="3256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54DFF5-66C2-1C46-90EC-A91D38154461}"/>
              </a:ext>
            </a:extLst>
          </p:cNvPr>
          <p:cNvCxnSpPr>
            <a:cxnSpLocks/>
          </p:cNvCxnSpPr>
          <p:nvPr/>
        </p:nvCxnSpPr>
        <p:spPr>
          <a:xfrm>
            <a:off x="5176434" y="3664296"/>
            <a:ext cx="0" cy="11056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753AA2-31DE-2141-A8B0-C2B9C947221F}"/>
              </a:ext>
            </a:extLst>
          </p:cNvPr>
          <p:cNvCxnSpPr>
            <a:cxnSpLocks/>
          </p:cNvCxnSpPr>
          <p:nvPr/>
        </p:nvCxnSpPr>
        <p:spPr>
          <a:xfrm>
            <a:off x="5634749" y="2297221"/>
            <a:ext cx="0" cy="327953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B7F7269-BD91-1C4C-8E53-859BF863A679}"/>
              </a:ext>
            </a:extLst>
          </p:cNvPr>
          <p:cNvCxnSpPr>
            <a:cxnSpLocks/>
          </p:cNvCxnSpPr>
          <p:nvPr/>
        </p:nvCxnSpPr>
        <p:spPr>
          <a:xfrm>
            <a:off x="7681651" y="2809366"/>
            <a:ext cx="22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76A9C9-5C10-8B4D-8CE7-25E0B914D0AE}"/>
              </a:ext>
            </a:extLst>
          </p:cNvPr>
          <p:cNvCxnSpPr>
            <a:cxnSpLocks/>
          </p:cNvCxnSpPr>
          <p:nvPr/>
        </p:nvCxnSpPr>
        <p:spPr>
          <a:xfrm>
            <a:off x="7681650" y="3128752"/>
            <a:ext cx="22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89919C2-E2FB-384E-9052-1FC01AFBF62A}"/>
              </a:ext>
            </a:extLst>
          </p:cNvPr>
          <p:cNvCxnSpPr>
            <a:cxnSpLocks/>
          </p:cNvCxnSpPr>
          <p:nvPr/>
        </p:nvCxnSpPr>
        <p:spPr>
          <a:xfrm>
            <a:off x="7419081" y="2161457"/>
            <a:ext cx="0" cy="3829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DDD3F59-75A1-4149-9EA9-5D3E69591EC4}"/>
              </a:ext>
            </a:extLst>
          </p:cNvPr>
          <p:cNvCxnSpPr>
            <a:cxnSpLocks/>
          </p:cNvCxnSpPr>
          <p:nvPr/>
        </p:nvCxnSpPr>
        <p:spPr>
          <a:xfrm flipH="1">
            <a:off x="7442310" y="5416523"/>
            <a:ext cx="469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4E737DB-FC55-0649-9FA8-8EB0D6A05E0A}"/>
              </a:ext>
            </a:extLst>
          </p:cNvPr>
          <p:cNvCxnSpPr>
            <a:cxnSpLocks/>
          </p:cNvCxnSpPr>
          <p:nvPr/>
        </p:nvCxnSpPr>
        <p:spPr>
          <a:xfrm flipH="1">
            <a:off x="7006147" y="2175332"/>
            <a:ext cx="434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9C54E8F-BD14-D84E-A908-49E1F808087A}"/>
              </a:ext>
            </a:extLst>
          </p:cNvPr>
          <p:cNvCxnSpPr>
            <a:cxnSpLocks/>
          </p:cNvCxnSpPr>
          <p:nvPr/>
        </p:nvCxnSpPr>
        <p:spPr>
          <a:xfrm flipH="1">
            <a:off x="6923986" y="3496151"/>
            <a:ext cx="469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624B817-3C7F-F745-BFE9-400A4092D047}"/>
              </a:ext>
            </a:extLst>
          </p:cNvPr>
          <p:cNvCxnSpPr>
            <a:cxnSpLocks/>
          </p:cNvCxnSpPr>
          <p:nvPr/>
        </p:nvCxnSpPr>
        <p:spPr>
          <a:xfrm flipH="1">
            <a:off x="6790681" y="4196168"/>
            <a:ext cx="621415" cy="1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080F37F-3CC4-C443-8D4D-7B0DC3476D16}"/>
              </a:ext>
            </a:extLst>
          </p:cNvPr>
          <p:cNvCxnSpPr>
            <a:cxnSpLocks/>
          </p:cNvCxnSpPr>
          <p:nvPr/>
        </p:nvCxnSpPr>
        <p:spPr>
          <a:xfrm flipH="1">
            <a:off x="6949838" y="4639337"/>
            <a:ext cx="469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572E89E-70D7-384D-A679-9FB4B206D67F}"/>
              </a:ext>
            </a:extLst>
          </p:cNvPr>
          <p:cNvCxnSpPr>
            <a:cxnSpLocks/>
          </p:cNvCxnSpPr>
          <p:nvPr/>
        </p:nvCxnSpPr>
        <p:spPr>
          <a:xfrm flipH="1">
            <a:off x="6949838" y="5979677"/>
            <a:ext cx="469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74316AF-EF80-EB48-97BB-059C8E8410B7}"/>
              </a:ext>
            </a:extLst>
          </p:cNvPr>
          <p:cNvCxnSpPr>
            <a:cxnSpLocks/>
          </p:cNvCxnSpPr>
          <p:nvPr/>
        </p:nvCxnSpPr>
        <p:spPr>
          <a:xfrm>
            <a:off x="4844294" y="2308752"/>
            <a:ext cx="7904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3806A9F-250F-A446-996B-4480829AACD6}"/>
              </a:ext>
            </a:extLst>
          </p:cNvPr>
          <p:cNvCxnSpPr>
            <a:cxnSpLocks/>
          </p:cNvCxnSpPr>
          <p:nvPr/>
        </p:nvCxnSpPr>
        <p:spPr>
          <a:xfrm>
            <a:off x="4560452" y="3082495"/>
            <a:ext cx="10646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516C13E-04DE-7646-9F17-11006E76C79B}"/>
              </a:ext>
            </a:extLst>
          </p:cNvPr>
          <p:cNvCxnSpPr>
            <a:cxnSpLocks/>
          </p:cNvCxnSpPr>
          <p:nvPr/>
        </p:nvCxnSpPr>
        <p:spPr>
          <a:xfrm>
            <a:off x="4834158" y="3767678"/>
            <a:ext cx="7908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98E38DA-D2C3-5F45-8D82-7BF9567781EA}"/>
              </a:ext>
            </a:extLst>
          </p:cNvPr>
          <p:cNvCxnSpPr>
            <a:cxnSpLocks/>
          </p:cNvCxnSpPr>
          <p:nvPr/>
        </p:nvCxnSpPr>
        <p:spPr>
          <a:xfrm>
            <a:off x="4743714" y="4142917"/>
            <a:ext cx="891033" cy="47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D465B24-EB45-E04D-896A-6E9198FBBD96}"/>
              </a:ext>
            </a:extLst>
          </p:cNvPr>
          <p:cNvCxnSpPr>
            <a:cxnSpLocks/>
          </p:cNvCxnSpPr>
          <p:nvPr/>
        </p:nvCxnSpPr>
        <p:spPr>
          <a:xfrm>
            <a:off x="5634748" y="2476356"/>
            <a:ext cx="7904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BCC6E67-F513-D741-A66F-C04CA391DF76}"/>
              </a:ext>
            </a:extLst>
          </p:cNvPr>
          <p:cNvCxnSpPr>
            <a:cxnSpLocks/>
          </p:cNvCxnSpPr>
          <p:nvPr/>
        </p:nvCxnSpPr>
        <p:spPr>
          <a:xfrm>
            <a:off x="5470365" y="2979446"/>
            <a:ext cx="954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62E88EB-B244-9E4E-AEBB-448946BC4E4D}"/>
              </a:ext>
            </a:extLst>
          </p:cNvPr>
          <p:cNvCxnSpPr>
            <a:cxnSpLocks/>
          </p:cNvCxnSpPr>
          <p:nvPr/>
        </p:nvCxnSpPr>
        <p:spPr>
          <a:xfrm>
            <a:off x="5307480" y="4261512"/>
            <a:ext cx="111622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FC1C9F5-A9B3-D447-8EC4-1DAFF0C9CAB1}"/>
              </a:ext>
            </a:extLst>
          </p:cNvPr>
          <p:cNvCxnSpPr>
            <a:cxnSpLocks/>
          </p:cNvCxnSpPr>
          <p:nvPr/>
        </p:nvCxnSpPr>
        <p:spPr>
          <a:xfrm>
            <a:off x="5176434" y="4757349"/>
            <a:ext cx="1248768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6457004-0BE8-6E42-B563-DC4A2CA86BDD}"/>
              </a:ext>
            </a:extLst>
          </p:cNvPr>
          <p:cNvCxnSpPr>
            <a:cxnSpLocks/>
          </p:cNvCxnSpPr>
          <p:nvPr/>
        </p:nvCxnSpPr>
        <p:spPr>
          <a:xfrm>
            <a:off x="4743714" y="4205602"/>
            <a:ext cx="432719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1FBFDB-7D35-1744-B513-7C0E889E0262}"/>
              </a:ext>
            </a:extLst>
          </p:cNvPr>
          <p:cNvCxnSpPr>
            <a:cxnSpLocks/>
          </p:cNvCxnSpPr>
          <p:nvPr/>
        </p:nvCxnSpPr>
        <p:spPr>
          <a:xfrm>
            <a:off x="4840703" y="3664296"/>
            <a:ext cx="350111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B698401-775F-E948-A3F9-676BDC95FCF4}"/>
              </a:ext>
            </a:extLst>
          </p:cNvPr>
          <p:cNvCxnSpPr>
            <a:cxnSpLocks/>
          </p:cNvCxnSpPr>
          <p:nvPr/>
        </p:nvCxnSpPr>
        <p:spPr>
          <a:xfrm>
            <a:off x="4398790" y="5585634"/>
            <a:ext cx="12359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528E47B-4559-6849-AD56-F8DEBC0CA51E}"/>
              </a:ext>
            </a:extLst>
          </p:cNvPr>
          <p:cNvCxnSpPr>
            <a:cxnSpLocks/>
          </p:cNvCxnSpPr>
          <p:nvPr/>
        </p:nvCxnSpPr>
        <p:spPr>
          <a:xfrm>
            <a:off x="4834158" y="2235188"/>
            <a:ext cx="636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143888-BCF5-3F4C-9CD7-7015D407DBAB}"/>
              </a:ext>
            </a:extLst>
          </p:cNvPr>
          <p:cNvCxnSpPr>
            <a:cxnSpLocks/>
          </p:cNvCxnSpPr>
          <p:nvPr/>
        </p:nvCxnSpPr>
        <p:spPr>
          <a:xfrm>
            <a:off x="4844294" y="3576749"/>
            <a:ext cx="636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B2BA28-DCA1-B14A-8514-E216B7759237}"/>
              </a:ext>
            </a:extLst>
          </p:cNvPr>
          <p:cNvCxnSpPr>
            <a:cxnSpLocks/>
          </p:cNvCxnSpPr>
          <p:nvPr/>
        </p:nvCxnSpPr>
        <p:spPr>
          <a:xfrm>
            <a:off x="4743714" y="4014106"/>
            <a:ext cx="720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EC46579-AFC3-E846-8303-5CF43A5B4ABA}"/>
              </a:ext>
            </a:extLst>
          </p:cNvPr>
          <p:cNvCxnSpPr>
            <a:cxnSpLocks/>
          </p:cNvCxnSpPr>
          <p:nvPr/>
        </p:nvCxnSpPr>
        <p:spPr>
          <a:xfrm>
            <a:off x="4560452" y="4581200"/>
            <a:ext cx="889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A726BA4-4C1D-1D46-BC56-BDF1C753F19D}"/>
              </a:ext>
            </a:extLst>
          </p:cNvPr>
          <p:cNvCxnSpPr>
            <a:cxnSpLocks/>
          </p:cNvCxnSpPr>
          <p:nvPr/>
        </p:nvCxnSpPr>
        <p:spPr>
          <a:xfrm>
            <a:off x="4407087" y="5482656"/>
            <a:ext cx="1063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1A31E51-56D3-894F-98F3-EE7BFD4E73B1}"/>
              </a:ext>
            </a:extLst>
          </p:cNvPr>
          <p:cNvCxnSpPr>
            <a:cxnSpLocks/>
          </p:cNvCxnSpPr>
          <p:nvPr/>
        </p:nvCxnSpPr>
        <p:spPr>
          <a:xfrm>
            <a:off x="4887441" y="2396812"/>
            <a:ext cx="43271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66AA8CC-C328-1C42-BDF2-0D2542BB2F53}"/>
              </a:ext>
            </a:extLst>
          </p:cNvPr>
          <p:cNvCxnSpPr>
            <a:cxnSpLocks/>
          </p:cNvCxnSpPr>
          <p:nvPr/>
        </p:nvCxnSpPr>
        <p:spPr>
          <a:xfrm>
            <a:off x="4556977" y="2985478"/>
            <a:ext cx="750504" cy="379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D18F226-48B0-064D-A5A8-6A0FCF0FEC55}"/>
              </a:ext>
            </a:extLst>
          </p:cNvPr>
          <p:cNvCxnSpPr>
            <a:cxnSpLocks/>
          </p:cNvCxnSpPr>
          <p:nvPr/>
        </p:nvCxnSpPr>
        <p:spPr>
          <a:xfrm>
            <a:off x="4840703" y="3496151"/>
            <a:ext cx="4794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6327888-DBDE-FE42-B400-1B579D9EF032}"/>
              </a:ext>
            </a:extLst>
          </p:cNvPr>
          <p:cNvCxnSpPr>
            <a:cxnSpLocks/>
          </p:cNvCxnSpPr>
          <p:nvPr/>
        </p:nvCxnSpPr>
        <p:spPr>
          <a:xfrm>
            <a:off x="4743714" y="4074129"/>
            <a:ext cx="5516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7E22E0C-8B54-7446-8AF1-2575AB09E330}"/>
              </a:ext>
            </a:extLst>
          </p:cNvPr>
          <p:cNvCxnSpPr>
            <a:cxnSpLocks/>
          </p:cNvCxnSpPr>
          <p:nvPr/>
        </p:nvCxnSpPr>
        <p:spPr>
          <a:xfrm>
            <a:off x="4560452" y="4661937"/>
            <a:ext cx="7372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C5920A2-E0CA-0344-B878-945F9035039A}"/>
              </a:ext>
            </a:extLst>
          </p:cNvPr>
          <p:cNvCxnSpPr>
            <a:cxnSpLocks/>
          </p:cNvCxnSpPr>
          <p:nvPr/>
        </p:nvCxnSpPr>
        <p:spPr>
          <a:xfrm>
            <a:off x="4407087" y="5408685"/>
            <a:ext cx="8850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432BB77-4F61-BF42-BBE3-454C93E1189B}"/>
              </a:ext>
            </a:extLst>
          </p:cNvPr>
          <p:cNvCxnSpPr>
            <a:cxnSpLocks/>
          </p:cNvCxnSpPr>
          <p:nvPr/>
        </p:nvCxnSpPr>
        <p:spPr>
          <a:xfrm>
            <a:off x="4872679" y="5979052"/>
            <a:ext cx="43271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D2FA4F5-642F-0947-8070-BC766EA2FA2D}"/>
              </a:ext>
            </a:extLst>
          </p:cNvPr>
          <p:cNvCxnSpPr>
            <a:cxnSpLocks/>
          </p:cNvCxnSpPr>
          <p:nvPr/>
        </p:nvCxnSpPr>
        <p:spPr>
          <a:xfrm>
            <a:off x="4560452" y="3250973"/>
            <a:ext cx="119602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9F82393-1943-D44E-B971-CA32912F6A0A}"/>
              </a:ext>
            </a:extLst>
          </p:cNvPr>
          <p:cNvCxnSpPr>
            <a:cxnSpLocks/>
          </p:cNvCxnSpPr>
          <p:nvPr/>
        </p:nvCxnSpPr>
        <p:spPr>
          <a:xfrm flipH="1">
            <a:off x="6826360" y="2898848"/>
            <a:ext cx="601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5905014-7746-694D-B354-FED448A7B986}"/>
              </a:ext>
            </a:extLst>
          </p:cNvPr>
          <p:cNvCxnSpPr/>
          <p:nvPr/>
        </p:nvCxnSpPr>
        <p:spPr>
          <a:xfrm>
            <a:off x="377020" y="1812135"/>
            <a:ext cx="89139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36191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40C4-5C17-574F-8999-07B60BB7D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480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Sources of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DE2F8-D233-C04B-8CF2-7DE574F08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80" y="1145704"/>
            <a:ext cx="9144000" cy="49882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Random errors (capture and read-out noise).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Oversampling (</a:t>
            </a:r>
            <a:r>
              <a:rPr lang="en-US" dirty="0"/>
              <a:t>repeated measurement, averaging, learnt </a:t>
            </a:r>
            <a:r>
              <a:rPr lang="en-US" dirty="0">
                <a:solidFill>
                  <a:srgbClr val="0432FF"/>
                </a:solidFill>
              </a:rPr>
              <a:t>statistical analysis (type A evaluation)</a:t>
            </a:r>
            <a:r>
              <a:rPr lang="en-US" dirty="0"/>
              <a:t>), </a:t>
            </a:r>
            <a:r>
              <a:rPr lang="en-US" dirty="0">
                <a:solidFill>
                  <a:srgbClr val="0432FF"/>
                </a:solidFill>
              </a:rPr>
              <a:t>signal compensation </a:t>
            </a:r>
            <a:r>
              <a:rPr lang="en-US" dirty="0"/>
              <a:t>(bucking), a stable mechanical support, and vibration damping. These errors are the least concern in magnetic measurements. </a:t>
            </a:r>
          </a:p>
          <a:p>
            <a:r>
              <a:rPr lang="en-US" dirty="0">
                <a:solidFill>
                  <a:srgbClr val="FF0000"/>
                </a:solidFill>
              </a:rPr>
              <a:t>Systematic errors. </a:t>
            </a:r>
            <a:r>
              <a:rPr lang="en-US" dirty="0">
                <a:solidFill>
                  <a:srgbClr val="0432FF"/>
                </a:solidFill>
              </a:rPr>
              <a:t>Calibration</a:t>
            </a:r>
            <a:r>
              <a:rPr lang="en-US" dirty="0"/>
              <a:t>, ideally traceable to primary metrological standards. Tight control on the environment (laboratory conditions), </a:t>
            </a:r>
            <a:r>
              <a:rPr lang="en-US" dirty="0">
                <a:solidFill>
                  <a:srgbClr val="0432FF"/>
                </a:solidFill>
              </a:rPr>
              <a:t>polarity inversion, sensor reversal, go-and-return </a:t>
            </a:r>
            <a:r>
              <a:rPr lang="en-US" dirty="0"/>
              <a:t>(compensate for integrator drift), comparison with references </a:t>
            </a:r>
            <a:r>
              <a:rPr lang="en-US" dirty="0">
                <a:solidFill>
                  <a:srgbClr val="0432FF"/>
                </a:solidFill>
              </a:rPr>
              <a:t>(type B evaluation).</a:t>
            </a:r>
          </a:p>
          <a:p>
            <a:pPr marL="44450" indent="0">
              <a:buNone/>
            </a:pPr>
            <a:r>
              <a:rPr lang="en-US" dirty="0"/>
              <a:t>       	Correlation (covariance), </a:t>
            </a:r>
            <a:r>
              <a:rPr lang="en-US" dirty="0">
                <a:solidFill>
                  <a:srgbClr val="0432FF"/>
                </a:solidFill>
              </a:rPr>
              <a:t>propagation of uncertainty </a:t>
            </a:r>
            <a:r>
              <a:rPr lang="en-US" dirty="0"/>
              <a:t>and design of 	experiments: </a:t>
            </a:r>
            <a:r>
              <a:rPr lang="en-US" dirty="0">
                <a:solidFill>
                  <a:srgbClr val="00B050"/>
                </a:solidFill>
              </a:rPr>
              <a:t>Guide to the Expression of Uncertainty in Measurement (GUM)</a:t>
            </a:r>
          </a:p>
          <a:p>
            <a:pPr marL="44450" indent="0">
              <a:buNone/>
            </a:pPr>
            <a:endParaRPr lang="en-US" dirty="0"/>
          </a:p>
          <a:p>
            <a:pPr marL="4445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9DD32-DFFF-C544-A160-00225BA6E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81"/>
          <a:stretch/>
        </p:blipFill>
        <p:spPr>
          <a:xfrm>
            <a:off x="5148033" y="4495330"/>
            <a:ext cx="4619313" cy="191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848C8-EC72-D249-ACF0-FD00D2C0C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19"/>
          <a:stretch/>
        </p:blipFill>
        <p:spPr>
          <a:xfrm>
            <a:off x="199171" y="4522151"/>
            <a:ext cx="4824505" cy="20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9663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40C4-5C17-574F-8999-07B60BB7D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488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Sources of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DE2F8-D233-C04B-8CF2-7DE574F08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577752"/>
            <a:ext cx="9144000" cy="398016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Operator (gross) errors </a:t>
            </a:r>
            <a:r>
              <a:rPr lang="en-US" dirty="0"/>
              <a:t>may arise from using the wrong calibration data for an instrument, or attributing the measurements to a </a:t>
            </a:r>
            <a:r>
              <a:rPr lang="en-US" dirty="0">
                <a:solidFill>
                  <a:srgbClr val="FF0000"/>
                </a:solidFill>
              </a:rPr>
              <a:t>wrong equipment code</a:t>
            </a:r>
            <a:r>
              <a:rPr lang="en-US" dirty="0"/>
              <a:t>. Linking </a:t>
            </a:r>
            <a:r>
              <a:rPr lang="en-US" dirty="0">
                <a:solidFill>
                  <a:srgbClr val="0432FF"/>
                </a:solidFill>
              </a:rPr>
              <a:t>asset management </a:t>
            </a:r>
            <a:r>
              <a:rPr lang="en-US" dirty="0"/>
              <a:t>with DAQ systems. 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Approximation errors</a:t>
            </a:r>
            <a:r>
              <a:rPr lang="en-US" dirty="0"/>
              <a:t> from the projection of the measured data onto Fourier polynomials (of order N), truncated Taylor series, wavelet expansions, or sparse finite-element meshes. </a:t>
            </a:r>
            <a:r>
              <a:rPr lang="en-US" dirty="0">
                <a:solidFill>
                  <a:srgbClr val="0432FF"/>
                </a:solidFill>
              </a:rPr>
              <a:t>Convergence studies.</a:t>
            </a:r>
          </a:p>
          <a:p>
            <a:r>
              <a:rPr lang="en-US" dirty="0">
                <a:solidFill>
                  <a:srgbClr val="FF0000"/>
                </a:solidFill>
              </a:rPr>
              <a:t>Intrinsic errors </a:t>
            </a:r>
            <a:r>
              <a:rPr lang="en-US" dirty="0"/>
              <a:t>from a (false) assumption of linearity of the sensor response or by non-orthogonal sensors.  </a:t>
            </a:r>
            <a:r>
              <a:rPr lang="en-US" dirty="0">
                <a:solidFill>
                  <a:srgbClr val="0432FF"/>
                </a:solidFill>
              </a:rPr>
              <a:t>“</a:t>
            </a:r>
            <a:r>
              <a:rPr lang="en-US" dirty="0" err="1">
                <a:solidFill>
                  <a:srgbClr val="0432FF"/>
                </a:solidFill>
              </a:rPr>
              <a:t>Maxwellification</a:t>
            </a:r>
            <a:r>
              <a:rPr lang="en-US" dirty="0">
                <a:solidFill>
                  <a:srgbClr val="0432FF"/>
                </a:solidFill>
              </a:rPr>
              <a:t>” </a:t>
            </a:r>
            <a:r>
              <a:rPr lang="en-US" dirty="0"/>
              <a:t>in a post-processing step </a:t>
            </a:r>
            <a:r>
              <a:rPr lang="en-US" dirty="0">
                <a:solidFill>
                  <a:srgbClr val="0432FF"/>
                </a:solidFill>
              </a:rPr>
              <a:t>(avatars).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Ignorance</a:t>
            </a:r>
            <a:r>
              <a:rPr lang="en-US" dirty="0"/>
              <a:t> from </a:t>
            </a:r>
            <a:r>
              <a:rPr lang="en-US" dirty="0">
                <a:solidFill>
                  <a:srgbClr val="FF0000"/>
                </a:solidFill>
              </a:rPr>
              <a:t>model reduction.</a:t>
            </a:r>
            <a:r>
              <a:rPr lang="en-US" dirty="0"/>
              <a:t> Limitation of the electromagnetic subsystem, </a:t>
            </a:r>
            <a:r>
              <a:rPr lang="en-US" dirty="0">
                <a:solidFill>
                  <a:srgbClr val="FF0000"/>
                </a:solidFill>
              </a:rPr>
              <a:t>Faraday paradox</a:t>
            </a:r>
            <a:r>
              <a:rPr lang="en-US" dirty="0"/>
              <a:t>, neglecting mechanical effects (magnetostriction) or thermal effects in permanent magnets. In a number of cases including three-dimensional eddy-current and vector hysteresis effects, no avatar in the required 10</a:t>
            </a:r>
            <a:r>
              <a:rPr lang="en-US" baseline="30000" dirty="0"/>
              <a:t>-4</a:t>
            </a:r>
            <a:r>
              <a:rPr lang="en-US" dirty="0"/>
              <a:t> range can be constructed. 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Machine learning techniques (twins).</a:t>
            </a:r>
            <a:endParaRPr lang="en-US" dirty="0"/>
          </a:p>
          <a:p>
            <a:pPr marL="444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1531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Screen Shot 2016-09-03 at 16.21.29.png">
            <a:extLst>
              <a:ext uri="{FF2B5EF4-FFF2-40B4-BE49-F238E27FC236}">
                <a16:creationId xmlns:a16="http://schemas.microsoft.com/office/drawing/2014/main" id="{329F4BB6-3073-7748-9626-7ACE08EED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5623" y="4170040"/>
            <a:ext cx="3413760" cy="214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DDC06-C61A-7343-B01D-524EE25432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3496" y="177722"/>
            <a:ext cx="6553200" cy="6477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  <a:sym typeface="Arial" charset="0"/>
              </a:rPr>
              <a:t>Use of Faraday’s Law</a:t>
            </a:r>
          </a:p>
        </p:txBody>
      </p:sp>
      <p:sp>
        <p:nvSpPr>
          <p:cNvPr id="267266" name="Slide Number Placeholder 3">
            <a:extLst>
              <a:ext uri="{FF2B5EF4-FFF2-40B4-BE49-F238E27FC236}">
                <a16:creationId xmlns:a16="http://schemas.microsoft.com/office/drawing/2014/main" id="{449FFE89-19C8-A14E-9633-658B04E6A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0F979C5-039F-AA43-AE2C-000D58123848}" type="slidenum">
              <a:rPr lang="en-US" altLang="en-US" sz="1200">
                <a:solidFill>
                  <a:srgbClr val="808080"/>
                </a:solidFill>
              </a:rPr>
              <a:pPr eaLnBrk="1" hangingPunct="1"/>
              <a:t>45</a:t>
            </a:fld>
            <a:endParaRPr lang="en-US" altLang="en-US" sz="1200">
              <a:solidFill>
                <a:srgbClr val="808080"/>
              </a:solidFill>
            </a:endParaRPr>
          </a:p>
        </p:txBody>
      </p:sp>
      <p:pic>
        <p:nvPicPr>
          <p:cNvPr id="267268" name="Picture 2" descr="Screen shot 2011-09-15 at 9.54.28 AM.png">
            <a:extLst>
              <a:ext uri="{FF2B5EF4-FFF2-40B4-BE49-F238E27FC236}">
                <a16:creationId xmlns:a16="http://schemas.microsoft.com/office/drawing/2014/main" id="{C50BCDF3-99E6-D343-A6A3-9A810FD51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760" y="1059506"/>
            <a:ext cx="3276600" cy="16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4" descr="Screen shot 2011-09-15 at 9.54.42 AM.png">
            <a:extLst>
              <a:ext uri="{FF2B5EF4-FFF2-40B4-BE49-F238E27FC236}">
                <a16:creationId xmlns:a16="http://schemas.microsoft.com/office/drawing/2014/main" id="{7BBE7276-D4F4-784D-94E0-9EF971380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1066800"/>
            <a:ext cx="3200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0" name="Picture 5" descr="Screen shot 2011-09-15 at 9.54.53 AM.png">
            <a:extLst>
              <a:ext uri="{FF2B5EF4-FFF2-40B4-BE49-F238E27FC236}">
                <a16:creationId xmlns:a16="http://schemas.microsoft.com/office/drawing/2014/main" id="{1B890E9F-840F-0744-BB2E-8046EB152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409" y="2895600"/>
            <a:ext cx="352044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1" name="Content Placeholder 5" descr="Screen shot 2011-09-15 at 9.55.09 AM.png">
            <a:extLst>
              <a:ext uri="{FF2B5EF4-FFF2-40B4-BE49-F238E27FC236}">
                <a16:creationId xmlns:a16="http://schemas.microsoft.com/office/drawing/2014/main" id="{99CF2039-D14A-C543-89FD-C0F28E848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654" r="-31654"/>
          <a:stretch>
            <a:fillRect/>
          </a:stretch>
        </p:blipFill>
        <p:spPr bwMode="auto">
          <a:xfrm>
            <a:off x="6066004" y="2358686"/>
            <a:ext cx="32186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creen Shot 2016-09-03 at 16.21.29.png">
            <a:extLst>
              <a:ext uri="{FF2B5EF4-FFF2-40B4-BE49-F238E27FC236}">
                <a16:creationId xmlns:a16="http://schemas.microsoft.com/office/drawing/2014/main" id="{16A28DC9-9BBA-4146-A0FE-09FFAEC1B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48" y="4875270"/>
            <a:ext cx="3581904" cy="214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5DADCD-9661-3F45-911E-6A11EF07E9E1}"/>
              </a:ext>
            </a:extLst>
          </p:cNvPr>
          <p:cNvSpPr txBox="1"/>
          <p:nvPr/>
        </p:nvSpPr>
        <p:spPr>
          <a:xfrm>
            <a:off x="8464376" y="1059506"/>
            <a:ext cx="1282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rule</a:t>
            </a:r>
          </a:p>
          <a:p>
            <a:endParaRPr lang="en-US" dirty="0"/>
          </a:p>
          <a:p>
            <a:r>
              <a:rPr lang="en-US" dirty="0"/>
              <a:t>U = </a:t>
            </a:r>
            <a:r>
              <a:rPr lang="en-US" dirty="0" err="1"/>
              <a:t>d</a:t>
            </a:r>
            <a:r>
              <a:rPr lang="en-US" dirty="0" err="1">
                <a:latin typeface="Symbol" pitchFamily="2" charset="2"/>
              </a:rPr>
              <a:t>F</a:t>
            </a:r>
            <a:r>
              <a:rPr lang="en-US" dirty="0"/>
              <a:t>/</a:t>
            </a:r>
            <a:r>
              <a:rPr lang="en-US" dirty="0" err="1"/>
              <a:t>dt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94777-ED8A-084D-B10A-B92BFEC9C8C4}"/>
              </a:ext>
            </a:extLst>
          </p:cNvPr>
          <p:cNvSpPr txBox="1"/>
          <p:nvPr/>
        </p:nvSpPr>
        <p:spPr>
          <a:xfrm>
            <a:off x="5902160" y="6314513"/>
            <a:ext cx="429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Auchmann</a:t>
            </a:r>
            <a:r>
              <a:rPr lang="en-US" sz="1600" dirty="0"/>
              <a:t>, </a:t>
            </a:r>
            <a:r>
              <a:rPr lang="en-US" sz="1600" dirty="0" err="1"/>
              <a:t>Kurz</a:t>
            </a:r>
            <a:r>
              <a:rPr lang="en-US" sz="1600" dirty="0"/>
              <a:t>, </a:t>
            </a:r>
            <a:r>
              <a:rPr lang="en-US" sz="1600" dirty="0" err="1"/>
              <a:t>Russenschuck</a:t>
            </a:r>
            <a:r>
              <a:rPr lang="en-US" sz="1600" dirty="0"/>
              <a:t>:</a:t>
            </a:r>
          </a:p>
          <a:p>
            <a:r>
              <a:rPr lang="en-US" sz="1600" dirty="0"/>
              <a:t>A note on Faraday paradoxes</a:t>
            </a:r>
          </a:p>
        </p:txBody>
      </p:sp>
    </p:spTree>
    <p:extLst>
      <p:ext uri="{BB962C8B-B14F-4D97-AF65-F5344CB8AC3E}">
        <p14:creationId xmlns:p14="http://schemas.microsoft.com/office/powerpoint/2010/main" val="151662534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itle 1">
            <a:extLst>
              <a:ext uri="{FF2B5EF4-FFF2-40B4-BE49-F238E27FC236}">
                <a16:creationId xmlns:a16="http://schemas.microsoft.com/office/drawing/2014/main" id="{B58BA321-AE20-514F-AFA9-AA967CD130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3743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Mitigation Measures (Intrinsic Errors and Ignorance)</a:t>
            </a:r>
          </a:p>
        </p:txBody>
      </p:sp>
      <p:sp>
        <p:nvSpPr>
          <p:cNvPr id="278530" name="Slide Number Placeholder 3">
            <a:extLst>
              <a:ext uri="{FF2B5EF4-FFF2-40B4-BE49-F238E27FC236}">
                <a16:creationId xmlns:a16="http://schemas.microsoft.com/office/drawing/2014/main" id="{B0F3D148-98DB-3149-B5CA-33EA08AE85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66895395-BF37-0046-AB82-1EAB0EEDC036}" type="slidenum">
              <a:rPr lang="en-US" altLang="en-US" sz="1200">
                <a:solidFill>
                  <a:srgbClr val="606060"/>
                </a:solidFill>
              </a:rPr>
              <a:pPr eaLnBrk="1" hangingPunct="1"/>
              <a:t>46</a:t>
            </a:fld>
            <a:endParaRPr lang="en-US" altLang="en-US" sz="1200">
              <a:solidFill>
                <a:srgbClr val="606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C8944-2D0A-DF4F-A6C3-53D496F0F29C}"/>
              </a:ext>
            </a:extLst>
          </p:cNvPr>
          <p:cNvSpPr txBox="1"/>
          <p:nvPr/>
        </p:nvSpPr>
        <p:spPr>
          <a:xfrm>
            <a:off x="495357" y="1143231"/>
            <a:ext cx="932079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Be careful and </a:t>
            </a:r>
            <a:r>
              <a:rPr lang="en-US" altLang="en-US" sz="1800" dirty="0">
                <a:solidFill>
                  <a:srgbClr val="0432FF"/>
                </a:solidFill>
              </a:rPr>
              <a:t>check the validity </a:t>
            </a:r>
            <a:r>
              <a:rPr lang="en-US" altLang="en-US" sz="1800" dirty="0">
                <a:solidFill>
                  <a:schemeClr val="tx1"/>
                </a:solidFill>
              </a:rPr>
              <a:t>of apparently “well-known” equations. The Maxwell house is </a:t>
            </a:r>
            <a:r>
              <a:rPr lang="en-US" altLang="en-US" sz="1800" dirty="0">
                <a:solidFill>
                  <a:srgbClr val="FF0000"/>
                </a:solidFill>
              </a:rPr>
              <a:t>not valid </a:t>
            </a:r>
            <a:r>
              <a:rPr lang="en-US" altLang="en-US" sz="1800" dirty="0">
                <a:solidFill>
                  <a:schemeClr val="tx1"/>
                </a:solidFill>
              </a:rPr>
              <a:t>for switches, sliprings, multi-connected domains, non-orientable manifolds. </a:t>
            </a: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Be particularly careful when you use data from different transducers (in physics you cannot add apples and oranges, on the computer you can). Regularization techniques (</a:t>
            </a:r>
            <a:r>
              <a:rPr lang="en-US" altLang="en-US" sz="1800" dirty="0">
                <a:solidFill>
                  <a:srgbClr val="0432FF"/>
                </a:solidFill>
              </a:rPr>
              <a:t>avatars</a:t>
            </a:r>
            <a:r>
              <a:rPr lang="en-US" altLang="en-US" sz="1800" dirty="0">
                <a:solidFill>
                  <a:schemeClr val="tx1"/>
                </a:solidFill>
              </a:rPr>
              <a:t>) can help.</a:t>
            </a: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No 10</a:t>
            </a:r>
            <a:r>
              <a:rPr lang="en-US" altLang="en-US" sz="1800" baseline="30000" dirty="0">
                <a:solidFill>
                  <a:schemeClr val="tx1"/>
                </a:solidFill>
              </a:rPr>
              <a:t>-4 </a:t>
            </a:r>
            <a:r>
              <a:rPr lang="en-US" altLang="en-US" sz="1800" dirty="0">
                <a:solidFill>
                  <a:schemeClr val="tx1"/>
                </a:solidFill>
              </a:rPr>
              <a:t>predictive models exist for </a:t>
            </a:r>
            <a:r>
              <a:rPr lang="en-US" altLang="en-US" sz="1800" dirty="0">
                <a:solidFill>
                  <a:srgbClr val="0432FF"/>
                </a:solidFill>
              </a:rPr>
              <a:t>hysteresis</a:t>
            </a:r>
            <a:r>
              <a:rPr lang="en-US" altLang="en-US" sz="1800" dirty="0">
                <a:solidFill>
                  <a:schemeClr val="tx1"/>
                </a:solidFill>
              </a:rPr>
              <a:t> (iron, permanent magnets), 3D eddy currents, magnetostriction (</a:t>
            </a:r>
            <a:r>
              <a:rPr lang="en-US" altLang="en-US" sz="1800" dirty="0">
                <a:solidFill>
                  <a:srgbClr val="0432FF"/>
                </a:solidFill>
              </a:rPr>
              <a:t>multi-physics</a:t>
            </a:r>
            <a:r>
              <a:rPr lang="en-US" altLang="en-US" sz="1800" dirty="0">
                <a:solidFill>
                  <a:schemeClr val="tx1"/>
                </a:solidFill>
              </a:rPr>
              <a:t>) Therefore no avatar can be created. </a:t>
            </a:r>
            <a:r>
              <a:rPr lang="en-US" altLang="en-US" sz="1800" dirty="0">
                <a:solidFill>
                  <a:srgbClr val="0432FF"/>
                </a:solidFill>
              </a:rPr>
              <a:t>Twins</a:t>
            </a:r>
            <a:r>
              <a:rPr lang="en-US" altLang="en-US" sz="1800" dirty="0">
                <a:solidFill>
                  <a:schemeClr val="tx1"/>
                </a:solidFill>
              </a:rPr>
              <a:t> are a combination of numerical models and measurements, with </a:t>
            </a:r>
            <a:r>
              <a:rPr lang="en-US" altLang="en-US" sz="1800" dirty="0">
                <a:solidFill>
                  <a:srgbClr val="0432FF"/>
                </a:solidFill>
              </a:rPr>
              <a:t>machine learning</a:t>
            </a:r>
            <a:r>
              <a:rPr lang="en-US" altLang="en-US" sz="1800" dirty="0">
                <a:solidFill>
                  <a:schemeClr val="tx1"/>
                </a:solidFill>
              </a:rPr>
              <a:t> and empirical rules.</a:t>
            </a:r>
          </a:p>
          <a:p>
            <a:pPr eaLnBrk="1" hangingPunct="1"/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A6455-2752-FF46-BF9E-AA61D1B85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83"/>
          <a:stretch/>
        </p:blipFill>
        <p:spPr>
          <a:xfrm>
            <a:off x="5224016" y="3485778"/>
            <a:ext cx="4756274" cy="113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B6009-79AD-9940-ACC3-A4D8C6A6D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618"/>
          <a:stretch/>
        </p:blipFill>
        <p:spPr>
          <a:xfrm>
            <a:off x="399480" y="3485778"/>
            <a:ext cx="475627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046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8C576FF-488D-A843-B1D4-7ABFA121A1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9480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LID4096" dirty="0">
                <a:ea typeface="ＭＳ Ｐゴシック" panose="020B0600070205080204" pitchFamily="34" charset="-128"/>
              </a:rPr>
              <a:t>Mitigation Measures (Systematic and Gross Errors)</a:t>
            </a:r>
            <a:endParaRPr lang="LID4096" altLang="LID4096"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328C6-560F-4D12-AADB-59EF3E18EA0F}"/>
              </a:ext>
            </a:extLst>
          </p:cNvPr>
          <p:cNvSpPr/>
          <p:nvPr/>
        </p:nvSpPr>
        <p:spPr>
          <a:xfrm>
            <a:off x="543496" y="1433736"/>
            <a:ext cx="882441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 dirty="0">
              <a:latin typeface="Calibri" pitchFamily="34" charset="0"/>
              <a:cs typeface="Calibri" pitchFamily="34" charset="0"/>
            </a:endParaRPr>
          </a:p>
          <a:p>
            <a:pPr marL="266700" indent="-2667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kern="0" dirty="0">
                <a:latin typeface="Calibri" pitchFamily="34" charset="0"/>
                <a:cs typeface="Calibri" pitchFamily="34" charset="0"/>
              </a:rPr>
              <a:t>Calibration: </a:t>
            </a:r>
            <a:r>
              <a:rPr lang="en-US" sz="2200" kern="0" dirty="0">
                <a:solidFill>
                  <a:srgbClr val="0432FF"/>
                </a:solidFill>
                <a:latin typeface="Calibri" pitchFamily="34" charset="0"/>
                <a:cs typeface="Calibri" pitchFamily="34" charset="0"/>
              </a:rPr>
              <a:t>to establish the transfer function of a given instrument by comparison with a reference instrument of known accuracy</a:t>
            </a:r>
          </a:p>
          <a:p>
            <a:pPr marL="723900" lvl="1" indent="-2667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kern="0" dirty="0">
                <a:latin typeface="Calibri" pitchFamily="34" charset="0"/>
                <a:cs typeface="Calibri" pitchFamily="34" charset="0"/>
              </a:rPr>
              <a:t>cross-checks with instruments of comparable uncertainty to gain confidence or eliminate gross errors</a:t>
            </a:r>
          </a:p>
          <a:p>
            <a:pPr marL="723900" lvl="1" indent="-2667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kern="0" dirty="0">
                <a:latin typeface="Calibri" pitchFamily="34" charset="0"/>
                <a:cs typeface="Calibri" pitchFamily="34" charset="0"/>
              </a:rPr>
              <a:t>in-situ calibration: use the magnet to be tested as the reference via a previous measurement with a reference instrument</a:t>
            </a:r>
          </a:p>
          <a:p>
            <a:pPr marL="723900" lvl="1" indent="-2667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kern="0" dirty="0">
              <a:latin typeface="Calibri" pitchFamily="34" charset="0"/>
              <a:cs typeface="Calibri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kern="0" dirty="0">
                <a:latin typeface="Calibri" pitchFamily="34" charset="0"/>
                <a:cs typeface="Calibri" pitchFamily="34" charset="0"/>
              </a:rPr>
              <a:t>Traceability: </a:t>
            </a:r>
            <a:r>
              <a:rPr lang="en-US" sz="2200" kern="0" dirty="0">
                <a:solidFill>
                  <a:srgbClr val="0432FF"/>
                </a:solidFill>
                <a:latin typeface="Calibri" pitchFamily="34" charset="0"/>
                <a:cs typeface="Calibri" pitchFamily="34" charset="0"/>
              </a:rPr>
              <a:t>an unbroken chain of comparisons, each with a stated uncertainty, from a measurement to a primary standard.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kern="0" dirty="0">
                <a:latin typeface="Calibri" pitchFamily="34" charset="0"/>
                <a:cs typeface="Calibri" pitchFamily="34" charset="0"/>
              </a:rPr>
              <a:t>Fundamental concept to certify a measurement; maintaining systematic records, databases, documented procedures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117D196-D65E-6C46-A3E3-976607EE6D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4038" y="136647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LID4096" dirty="0">
                <a:ea typeface="ＭＳ Ｐゴシック" panose="020B0600070205080204" pitchFamily="34" charset="-128"/>
              </a:rPr>
              <a:t>CERN Dipole Field Reference</a:t>
            </a:r>
            <a:endParaRPr lang="LID4096" altLang="LID4096">
              <a:ea typeface="ＭＳ Ｐゴシック" panose="020B0600070205080204" pitchFamily="34" charset="-128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12D07C71-2231-0044-945B-D48D9F4CB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9721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58585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endParaRPr lang="fr-FR" altLang="en-US" sz="1400">
              <a:latin typeface="Calibri" panose="020F0502020204030204" pitchFamily="34" charset="0"/>
            </a:endParaRPr>
          </a:p>
        </p:txBody>
      </p:sp>
      <p:pic>
        <p:nvPicPr>
          <p:cNvPr id="49155" name="Picture 10">
            <a:extLst>
              <a:ext uri="{FF2B5EF4-FFF2-40B4-BE49-F238E27FC236}">
                <a16:creationId xmlns:a16="http://schemas.microsoft.com/office/drawing/2014/main" id="{1D5FB1E4-2B68-FB42-BE7A-A7D26AE3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" y="2555875"/>
            <a:ext cx="46228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sp>
        <p:nvSpPr>
          <p:cNvPr id="49156" name="Rectangle 9">
            <a:extLst>
              <a:ext uri="{FF2B5EF4-FFF2-40B4-BE49-F238E27FC236}">
                <a16:creationId xmlns:a16="http://schemas.microsoft.com/office/drawing/2014/main" id="{2BF8EFF4-AA5C-6040-9110-879A6253E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61" y="950914"/>
            <a:ext cx="921995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268288" indent="-268288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</a:rPr>
              <a:t>Old CERN ISR bending dipole, cycled up to 1 T in a rigorously reproducible way</a:t>
            </a:r>
          </a:p>
          <a:p>
            <a:pPr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</a:rPr>
              <a:t>Yearly mapping to establish field profile, averages and reproducibility </a:t>
            </a:r>
          </a:p>
          <a:p>
            <a:pPr>
              <a:buFontTx/>
              <a:buChar char="•"/>
            </a:pPr>
            <a:r>
              <a:rPr lang="en-US" altLang="en-US" sz="1800" dirty="0">
                <a:latin typeface="Calibri" panose="020F0502020204030204" pitchFamily="34" charset="0"/>
              </a:rPr>
              <a:t>We map By, but since the field is not perfectly uniform we have also </a:t>
            </a:r>
            <a:r>
              <a:rPr lang="en-US" altLang="en-US" sz="1800" dirty="0" err="1">
                <a:latin typeface="Calibri" panose="020F0502020204030204" pitchFamily="34" charset="0"/>
              </a:rPr>
              <a:t>Bx</a:t>
            </a:r>
            <a:r>
              <a:rPr lang="en-US" altLang="en-US" sz="1800" dirty="0">
                <a:latin typeface="Calibri" panose="020F0502020204030204" pitchFamily="34" charset="0"/>
              </a:rPr>
              <a:t>, </a:t>
            </a:r>
            <a:r>
              <a:rPr lang="en-US" altLang="en-US" sz="1800" dirty="0" err="1">
                <a:latin typeface="Calibri" panose="020F0502020204030204" pitchFamily="34" charset="0"/>
              </a:rPr>
              <a:t>Bz</a:t>
            </a:r>
            <a:r>
              <a:rPr lang="en-US" altLang="en-US" sz="1800" dirty="0">
                <a:latin typeface="Calibri" panose="020F0502020204030204" pitchFamily="34" charset="0"/>
              </a:rPr>
              <a:t> </a:t>
            </a:r>
            <a:br>
              <a:rPr lang="en-US" altLang="en-US" sz="1800" dirty="0">
                <a:latin typeface="Calibri" panose="020F0502020204030204" pitchFamily="34" charset="0"/>
              </a:rPr>
            </a:br>
            <a:r>
              <a:rPr lang="en-US" altLang="en-US" sz="1800" dirty="0">
                <a:latin typeface="Calibri" panose="020F0502020204030204" pitchFamily="34" charset="0"/>
                <a:sym typeface="Symbol" pitchFamily="2" charset="2"/>
              </a:rPr>
              <a:t>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  <a:sym typeface="Symbol" pitchFamily="2" charset="2"/>
              </a:rPr>
              <a:t>the resulting (small) error is propagated to all instruments calibrated in this reference !</a:t>
            </a:r>
            <a:endParaRPr lang="en-US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9157" name="Group 6">
            <a:extLst>
              <a:ext uri="{FF2B5EF4-FFF2-40B4-BE49-F238E27FC236}">
                <a16:creationId xmlns:a16="http://schemas.microsoft.com/office/drawing/2014/main" id="{D6E86E15-9880-C343-ADB2-EC5F8424DB95}"/>
              </a:ext>
            </a:extLst>
          </p:cNvPr>
          <p:cNvGrpSpPr>
            <a:grpSpLocks/>
          </p:cNvGrpSpPr>
          <p:nvPr/>
        </p:nvGrpSpPr>
        <p:grpSpPr bwMode="auto">
          <a:xfrm>
            <a:off x="4637088" y="2509838"/>
            <a:ext cx="4940300" cy="4500562"/>
            <a:chOff x="4637088" y="1844762"/>
            <a:chExt cx="4940300" cy="4500562"/>
          </a:xfrm>
        </p:grpSpPr>
        <p:pic>
          <p:nvPicPr>
            <p:cNvPr id="49158" name="Picture 6">
              <a:extLst>
                <a:ext uri="{FF2B5EF4-FFF2-40B4-BE49-F238E27FC236}">
                  <a16:creationId xmlns:a16="http://schemas.microsoft.com/office/drawing/2014/main" id="{9779551E-BCF9-E143-8556-7978FDD82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913" y="1844762"/>
              <a:ext cx="2352675" cy="154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</p:pic>
        <p:grpSp>
          <p:nvGrpSpPr>
            <p:cNvPr id="49159" name="Group 7">
              <a:extLst>
                <a:ext uri="{FF2B5EF4-FFF2-40B4-BE49-F238E27FC236}">
                  <a16:creationId xmlns:a16="http://schemas.microsoft.com/office/drawing/2014/main" id="{08AFD2F3-FF4B-274F-A985-98A5ADCFF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7088" y="4030749"/>
              <a:ext cx="4940300" cy="2314575"/>
              <a:chOff x="81" y="119"/>
              <a:chExt cx="3810" cy="2034"/>
            </a:xfrm>
          </p:grpSpPr>
          <p:pic>
            <p:nvPicPr>
              <p:cNvPr id="49161" name="Picture 8">
                <a:extLst>
                  <a:ext uri="{FF2B5EF4-FFF2-40B4-BE49-F238E27FC236}">
                    <a16:creationId xmlns:a16="http://schemas.microsoft.com/office/drawing/2014/main" id="{559802B6-F01C-1848-B844-3AD1E2BC13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" y="119"/>
                <a:ext cx="3810" cy="20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9999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8A2E6D0D-479B-4DAD-A0DE-E7ADF037C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" y="550"/>
                <a:ext cx="181" cy="159"/>
              </a:xfrm>
              <a:prstGeom prst="star5">
                <a:avLst/>
              </a:prstGeom>
              <a:solidFill>
                <a:srgbClr val="FFFF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 kern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9160" name="Rectangle 11">
              <a:extLst>
                <a:ext uri="{FF2B5EF4-FFF2-40B4-BE49-F238E27FC236}">
                  <a16:creationId xmlns:a16="http://schemas.microsoft.com/office/drawing/2014/main" id="{6762F67C-7AD5-E347-B582-C861DC475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9262" y="3482170"/>
              <a:ext cx="349397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latin typeface="Calibri" panose="020F0502020204030204" pitchFamily="34" charset="0"/>
                </a:rPr>
                <a:t>high precision NMR probe used to map the field</a:t>
              </a:r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A36A14C-FFF2-4F40-9E15-4F124F4F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223335"/>
            <a:ext cx="9652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282219" bIns="50799"/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schemeClr val="bg1"/>
                </a:solidFill>
                <a:ea typeface="MS Mincho" panose="02020609040205080304" pitchFamily="49" charset="-128"/>
              </a:rPr>
              <a:t>3D-Helmholtz-Coil</a:t>
            </a:r>
            <a:endParaRPr lang="en-GB" altLang="en-US" sz="2400" dirty="0">
              <a:solidFill>
                <a:schemeClr val="bg1"/>
              </a:solidFill>
              <a:ea typeface="MS Mincho" panose="02020609040205080304" pitchFamily="49" charset="-128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D5ED8E8E-3EC3-D34D-AD56-1F9559EDB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362200"/>
            <a:ext cx="40386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Screen Shot 2017-08-07 at 11.13.27.png">
            <a:extLst>
              <a:ext uri="{FF2B5EF4-FFF2-40B4-BE49-F238E27FC236}">
                <a16:creationId xmlns:a16="http://schemas.microsoft.com/office/drawing/2014/main" id="{CA486E37-F167-2242-AEB0-04F3C6F6F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808" y="1025462"/>
            <a:ext cx="5472608" cy="90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 descr="Screen Shot 2017-08-07 at 11.14.27.png">
            <a:extLst>
              <a:ext uri="{FF2B5EF4-FFF2-40B4-BE49-F238E27FC236}">
                <a16:creationId xmlns:a16="http://schemas.microsoft.com/office/drawing/2014/main" id="{6454A3F0-A2BA-6E4F-B230-ABA5B762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944" y="2225824"/>
            <a:ext cx="3054785" cy="28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2D080C8-2CF1-0B40-8E45-FBA75D982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0052" y="3517900"/>
            <a:ext cx="2488728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>
            <a:extLst>
              <a:ext uri="{FF2B5EF4-FFF2-40B4-BE49-F238E27FC236}">
                <a16:creationId xmlns:a16="http://schemas.microsoft.com/office/drawing/2014/main" id="{06FE3B2D-177A-2643-A864-CEE9E0A53D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48A49CF2-913F-B749-B8D3-ECD4CD0FE741}" type="slidenum">
              <a:rPr lang="en-US" altLang="en-US" sz="1200">
                <a:solidFill>
                  <a:srgbClr val="808080"/>
                </a:solidFill>
                <a:latin typeface="Arial" panose="020B0604020202020204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2B7EFAC9-A679-1A4A-B90B-159497E3DE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96900" y="137592"/>
            <a:ext cx="6553200" cy="6477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  <a:sym typeface="Arial" charset="0"/>
              </a:rPr>
              <a:t>Accelerator Magnets: A Multiphysics Problem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665F3E9-5F8F-7A4E-9B03-EB2C9DA73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6900" y="1270000"/>
            <a:ext cx="9144000" cy="4802188"/>
          </a:xfrm>
        </p:spPr>
        <p:txBody>
          <a:bodyPr/>
          <a:lstStyle/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Material science: Superconducting cable, steel, insulation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Mechanics and large-scale mechanical engineering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Vacuum technology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Cryogenics (superfl</a:t>
            </a:r>
            <a:r>
              <a:rPr lang="en-US" sz="2200" dirty="0">
                <a:cs typeface="Arial" charset="0"/>
                <a:sym typeface="Arial" charset="0"/>
              </a:rPr>
              <a:t>uid h</a:t>
            </a:r>
            <a:r>
              <a:rPr lang="en-US" sz="2200" dirty="0">
                <a:cs typeface="+mn-cs"/>
                <a:sym typeface="Arial" charset="0"/>
              </a:rPr>
              <a:t>elium)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Metrology and alignment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Electrical engineering (power supplies, leads, quench detection and magnet protection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solidFill>
                  <a:srgbClr val="0000FF"/>
                </a:solidFill>
                <a:cs typeface="Arial" charset="0"/>
                <a:sym typeface="Arial" charset="0"/>
              </a:rPr>
              <a:t>Magnetic field measurements (MM)</a:t>
            </a:r>
            <a:endParaRPr lang="en-US" sz="2200" dirty="0">
              <a:solidFill>
                <a:srgbClr val="0000FF"/>
              </a:solidFill>
              <a:cs typeface="+mn-cs"/>
              <a:sym typeface="Arial" charset="0"/>
            </a:endParaRP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r>
              <a:rPr lang="en-US" sz="2200" dirty="0">
                <a:cs typeface="Arial" charset="0"/>
                <a:sym typeface="Arial" charset="0"/>
              </a:rPr>
              <a:t>Analytical and numerical field computation</a:t>
            </a:r>
          </a:p>
          <a:p>
            <a:pPr eaLnBrk="1" hangingPunct="1">
              <a:lnSpc>
                <a:spcPts val="3000"/>
              </a:lnSpc>
              <a:buFont typeface="Wingdings" charset="0"/>
              <a:buChar char="è"/>
              <a:defRPr/>
            </a:pPr>
            <a:endParaRPr lang="en-US" sz="2400" dirty="0">
              <a:solidFill>
                <a:schemeClr val="accent2"/>
              </a:solidFill>
              <a:cs typeface="+mn-cs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1">
            <a:extLst>
              <a:ext uri="{FF2B5EF4-FFF2-40B4-BE49-F238E27FC236}">
                <a16:creationId xmlns:a16="http://schemas.microsoft.com/office/drawing/2014/main" id="{E8B36A12-8AF3-3E4D-9C29-54F359502D43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543496" y="137592"/>
            <a:ext cx="6552886" cy="446217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Mitigation Measures (Systematic and Gross Errors)</a:t>
            </a: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E7A79620-5517-2B40-B6A9-D68C3558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592" y="1001688"/>
            <a:ext cx="7200800" cy="558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Image result for Infor EAM">
            <a:extLst>
              <a:ext uri="{FF2B5EF4-FFF2-40B4-BE49-F238E27FC236}">
                <a16:creationId xmlns:a16="http://schemas.microsoft.com/office/drawing/2014/main" id="{7DA9D735-D079-934D-BECD-37590A6B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616" y="2945904"/>
            <a:ext cx="5921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C93920C-1D94-F94B-AB20-8AC88B163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498" y="2945904"/>
            <a:ext cx="690622" cy="32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57C0B3-54A0-3548-9084-8D1166663BE0}"/>
              </a:ext>
            </a:extLst>
          </p:cNvPr>
          <p:cNvSpPr txBox="1"/>
          <p:nvPr/>
        </p:nvSpPr>
        <p:spPr>
          <a:xfrm>
            <a:off x="1919684" y="6042248"/>
            <a:ext cx="6223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Flexible C++ Framework for Magnetic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D1B56-E03A-9E43-83D8-3F5A162B9D8C}"/>
              </a:ext>
            </a:extLst>
          </p:cNvPr>
          <p:cNvSpPr txBox="1"/>
          <p:nvPr/>
        </p:nvSpPr>
        <p:spPr>
          <a:xfrm>
            <a:off x="1482026" y="5039594"/>
            <a:ext cx="146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Web-services</a:t>
            </a:r>
          </a:p>
          <a:p>
            <a:r>
              <a:rPr lang="en-US" sz="1600" dirty="0"/>
              <a:t>(XML (Soap))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9ABB5-E20A-6B48-9212-479BB1C8D884}"/>
              </a:ext>
            </a:extLst>
          </p:cNvPr>
          <p:cNvSpPr txBox="1"/>
          <p:nvPr/>
        </p:nvSpPr>
        <p:spPr>
          <a:xfrm>
            <a:off x="4719960" y="5042844"/>
            <a:ext cx="89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Text-file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2452E-251A-3046-B3FE-6572858D3285}"/>
              </a:ext>
            </a:extLst>
          </p:cNvPr>
          <p:cNvSpPr txBox="1"/>
          <p:nvPr/>
        </p:nvSpPr>
        <p:spPr>
          <a:xfrm>
            <a:off x="7960320" y="504519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SQL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81010" y="220671"/>
            <a:ext cx="9597980" cy="419775"/>
          </a:xfrm>
          <a:prstGeom prst="rect">
            <a:avLst/>
          </a:prstGeom>
        </p:spPr>
        <p:txBody>
          <a:bodyPr vert="horz" lIns="72571" tIns="36286" rIns="72571" bIns="36286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Use Case: Quadrupole-Shaft Calibration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72" y="3704273"/>
            <a:ext cx="9887857" cy="3016250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829" y="1102780"/>
            <a:ext cx="3202343" cy="2265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45A57E-5CC0-2D45-B253-8ED4CBFEDD78}"/>
              </a:ext>
            </a:extLst>
          </p:cNvPr>
          <p:cNvCxnSpPr/>
          <p:nvPr/>
        </p:nvCxnSpPr>
        <p:spPr>
          <a:xfrm flipH="1" flipV="1">
            <a:off x="4497647" y="2421096"/>
            <a:ext cx="831948" cy="400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7">
            <a:extLst>
              <a:ext uri="{FF2B5EF4-FFF2-40B4-BE49-F238E27FC236}">
                <a16:creationId xmlns:a16="http://schemas.microsoft.com/office/drawing/2014/main" id="{CE58A296-C953-A346-9771-2B431DF0C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632" y="2429096"/>
            <a:ext cx="447971" cy="26686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1134" dirty="0">
                <a:solidFill>
                  <a:srgbClr val="C00000"/>
                </a:solidFill>
                <a:latin typeface="+mn-lt"/>
              </a:rPr>
              <a:t>R/W</a:t>
            </a:r>
            <a:endParaRPr lang="en-GB" altLang="en-US" sz="1134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2210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8">
            <a:extLst>
              <a:ext uri="{FF2B5EF4-FFF2-40B4-BE49-F238E27FC236}">
                <a16:creationId xmlns:a16="http://schemas.microsoft.com/office/drawing/2014/main" id="{DEF189B6-47AF-6548-81C4-ACE8D32CE5CC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406530" y="127375"/>
            <a:ext cx="6552886" cy="446217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FFMM Roles</a:t>
            </a:r>
          </a:p>
        </p:txBody>
      </p:sp>
      <p:grpSp>
        <p:nvGrpSpPr>
          <p:cNvPr id="87042" name="Group 66">
            <a:extLst>
              <a:ext uri="{FF2B5EF4-FFF2-40B4-BE49-F238E27FC236}">
                <a16:creationId xmlns:a16="http://schemas.microsoft.com/office/drawing/2014/main" id="{B8CC9CA0-CFDC-D245-87BA-02EE094862A0}"/>
              </a:ext>
            </a:extLst>
          </p:cNvPr>
          <p:cNvGrpSpPr>
            <a:grpSpLocks/>
          </p:cNvGrpSpPr>
          <p:nvPr/>
        </p:nvGrpSpPr>
        <p:grpSpPr bwMode="auto">
          <a:xfrm>
            <a:off x="1983656" y="1289720"/>
            <a:ext cx="6034756" cy="5059040"/>
            <a:chOff x="2373383" y="861839"/>
            <a:chExt cx="7562616" cy="6265108"/>
          </a:xfrm>
        </p:grpSpPr>
        <p:grpSp>
          <p:nvGrpSpPr>
            <p:cNvPr id="87043" name="Group 1">
              <a:extLst>
                <a:ext uri="{FF2B5EF4-FFF2-40B4-BE49-F238E27FC236}">
                  <a16:creationId xmlns:a16="http://schemas.microsoft.com/office/drawing/2014/main" id="{1F006118-8031-2E4F-ADDD-BC26F5AD1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3383" y="868188"/>
              <a:ext cx="7562616" cy="6258759"/>
              <a:chOff x="2373383" y="868188"/>
              <a:chExt cx="7562616" cy="6258759"/>
            </a:xfrm>
          </p:grpSpPr>
          <p:sp>
            <p:nvSpPr>
              <p:cNvPr id="5" name="AutoShape 39">
                <a:extLst>
                  <a:ext uri="{FF2B5EF4-FFF2-40B4-BE49-F238E27FC236}">
                    <a16:creationId xmlns:a16="http://schemas.microsoft.com/office/drawing/2014/main" id="{7E9CB20F-AFC3-2347-8417-CC1F7580CB30}"/>
                  </a:ext>
                </a:extLst>
              </p:cNvPr>
              <p:cNvSpPr/>
              <p:nvPr/>
            </p:nvSpPr>
            <p:spPr>
              <a:xfrm>
                <a:off x="2373383" y="971902"/>
                <a:ext cx="7014417" cy="6155045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  <p:grpSp>
            <p:nvGrpSpPr>
              <p:cNvPr id="87054" name="Group 36">
                <a:extLst>
                  <a:ext uri="{FF2B5EF4-FFF2-40B4-BE49-F238E27FC236}">
                    <a16:creationId xmlns:a16="http://schemas.microsoft.com/office/drawing/2014/main" id="{2F8EBE00-FCEC-C94E-AA24-B8194E0A61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3480" y="1271519"/>
                <a:ext cx="6834239" cy="5630400"/>
                <a:chOff x="2463480" y="1271519"/>
                <a:chExt cx="6834239" cy="5630400"/>
              </a:xfrm>
            </p:grpSpPr>
            <p:sp>
              <p:nvSpPr>
                <p:cNvPr id="7" name="AutoShape 38">
                  <a:extLst>
                    <a:ext uri="{FF2B5EF4-FFF2-40B4-BE49-F238E27FC236}">
                      <a16:creationId xmlns:a16="http://schemas.microsoft.com/office/drawing/2014/main" id="{6BDE65CD-0F15-3744-A9B8-96AB8390A852}"/>
                    </a:ext>
                  </a:extLst>
                </p:cNvPr>
                <p:cNvSpPr/>
                <p:nvPr/>
              </p:nvSpPr>
              <p:spPr>
                <a:xfrm>
                  <a:off x="2464396" y="2682107"/>
                  <a:ext cx="6832388" cy="2423495"/>
                </a:xfrm>
                <a:custGeom>
                  <a:avLst>
                    <a:gd name="f0" fmla="val 360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solidFill>
                  <a:srgbClr val="F2DBDB">
                    <a:alpha val="40000"/>
                  </a:srgbClr>
                </a:solidFill>
                <a:ln w="9360">
                  <a:solidFill>
                    <a:srgbClr val="000000"/>
                  </a:solidFill>
                  <a:custDash>
                    <a:ds d="100000" sp="100000"/>
                  </a:custDash>
                  <a:round/>
                </a:ln>
              </p:spPr>
              <p:txBody>
                <a:bodyPr lIns="68583" tIns="34291" rIns="68583" bIns="34291" compatLnSpc="0">
                  <a:norm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8" name="AutoShape 37">
                  <a:extLst>
                    <a:ext uri="{FF2B5EF4-FFF2-40B4-BE49-F238E27FC236}">
                      <a16:creationId xmlns:a16="http://schemas.microsoft.com/office/drawing/2014/main" id="{96F04C60-36B3-FC47-97FE-46A91AB85119}"/>
                    </a:ext>
                  </a:extLst>
                </p:cNvPr>
                <p:cNvSpPr/>
                <p:nvPr/>
              </p:nvSpPr>
              <p:spPr>
                <a:xfrm>
                  <a:off x="6460539" y="1270340"/>
                  <a:ext cx="2836245" cy="5632248"/>
                </a:xfrm>
                <a:custGeom>
                  <a:avLst>
                    <a:gd name="f0" fmla="val 360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solidFill>
                  <a:srgbClr val="C6D9F1">
                    <a:alpha val="40000"/>
                  </a:srgbClr>
                </a:solidFill>
                <a:ln w="9360">
                  <a:solidFill>
                    <a:srgbClr val="000000"/>
                  </a:solidFill>
                  <a:custDash>
                    <a:ds d="303846" sp="303846"/>
                  </a:custDash>
                  <a:round/>
                </a:ln>
              </p:spPr>
              <p:txBody>
                <a:bodyPr lIns="68583" tIns="34291" rIns="68583" bIns="34291" compatLnSpc="0">
                  <a:norm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</p:grpSp>
          <p:grpSp>
            <p:nvGrpSpPr>
              <p:cNvPr id="87055" name="Group 29">
                <a:extLst>
                  <a:ext uri="{FF2B5EF4-FFF2-40B4-BE49-F238E27FC236}">
                    <a16:creationId xmlns:a16="http://schemas.microsoft.com/office/drawing/2014/main" id="{91AC8FF9-3D6B-3F4A-B66A-87291E0CA1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8600" y="3489480"/>
                <a:ext cx="362520" cy="588600"/>
                <a:chOff x="2568600" y="3489480"/>
                <a:chExt cx="362520" cy="588600"/>
              </a:xfrm>
            </p:grpSpPr>
            <p:sp>
              <p:nvSpPr>
                <p:cNvPr id="10" name="Oval 35">
                  <a:extLst>
                    <a:ext uri="{FF2B5EF4-FFF2-40B4-BE49-F238E27FC236}">
                      <a16:creationId xmlns:a16="http://schemas.microsoft.com/office/drawing/2014/main" id="{58627DBB-88A6-4446-8EE2-9EA65771C0D9}"/>
                    </a:ext>
                  </a:extLst>
                </p:cNvPr>
                <p:cNvSpPr/>
                <p:nvPr/>
              </p:nvSpPr>
              <p:spPr>
                <a:xfrm>
                  <a:off x="2629492" y="3488528"/>
                  <a:ext cx="241293" cy="211659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0"/>
                    <a:gd name="f10" fmla="abs f4"/>
                    <a:gd name="f11" fmla="abs f5"/>
                    <a:gd name="f12" fmla="abs f6"/>
                    <a:gd name="f13" fmla="val f7"/>
                    <a:gd name="f14" fmla="+- 2700000 f2 0"/>
                    <a:gd name="f15" fmla="*/ f9 f1 1"/>
                    <a:gd name="f16" fmla="?: f10 f4 1"/>
                    <a:gd name="f17" fmla="?: f11 f5 1"/>
                    <a:gd name="f18" fmla="?: f12 f6 1"/>
                    <a:gd name="f19" fmla="*/ f14 f8 1"/>
                    <a:gd name="f20" fmla="*/ f15 1 f3"/>
                    <a:gd name="f21" fmla="*/ f16 1 21600"/>
                    <a:gd name="f22" fmla="*/ f17 1 21600"/>
                    <a:gd name="f23" fmla="*/ 21600 f16 1"/>
                    <a:gd name="f24" fmla="*/ 21600 f17 1"/>
                    <a:gd name="f25" fmla="*/ f19 1 f1"/>
                    <a:gd name="f26" fmla="+- f20 0 f2"/>
                    <a:gd name="f27" fmla="min f22 f21"/>
                    <a:gd name="f28" fmla="*/ f23 1 f18"/>
                    <a:gd name="f29" fmla="*/ f24 1 f18"/>
                    <a:gd name="f30" fmla="+- 0 0 f25"/>
                    <a:gd name="f31" fmla="val f28"/>
                    <a:gd name="f32" fmla="val f29"/>
                    <a:gd name="f33" fmla="+- 0 0 f30"/>
                    <a:gd name="f34" fmla="*/ f13 f27 1"/>
                    <a:gd name="f35" fmla="+- f32 0 f13"/>
                    <a:gd name="f36" fmla="+- f31 0 f13"/>
                    <a:gd name="f37" fmla="*/ f33 f1 1"/>
                    <a:gd name="f38" fmla="*/ f35 1 2"/>
                    <a:gd name="f39" fmla="*/ f36 1 2"/>
                    <a:gd name="f40" fmla="*/ f37 1 f8"/>
                    <a:gd name="f41" fmla="+- f13 f38 0"/>
                    <a:gd name="f42" fmla="+- f13 f39 0"/>
                    <a:gd name="f43" fmla="+- f40 0 f2"/>
                    <a:gd name="f44" fmla="*/ f39 f27 1"/>
                    <a:gd name="f45" fmla="*/ f38 f27 1"/>
                    <a:gd name="f46" fmla="cos 1 f43"/>
                    <a:gd name="f47" fmla="sin 1 f43"/>
                    <a:gd name="f48" fmla="*/ f41 f27 1"/>
                    <a:gd name="f49" fmla="+- 0 0 f46"/>
                    <a:gd name="f50" fmla="+- 0 0 f47"/>
                    <a:gd name="f51" fmla="+- 0 0 f49"/>
                    <a:gd name="f52" fmla="+- 0 0 f50"/>
                    <a:gd name="f53" fmla="*/ f51 f39 1"/>
                    <a:gd name="f54" fmla="*/ f52 f38 1"/>
                    <a:gd name="f55" fmla="+- f42 0 f53"/>
                    <a:gd name="f56" fmla="+- f42 f53 0"/>
                    <a:gd name="f57" fmla="+- f41 0 f54"/>
                    <a:gd name="f58" fmla="+- f41 f54 0"/>
                    <a:gd name="f59" fmla="*/ f55 f27 1"/>
                    <a:gd name="f60" fmla="*/ f57 f27 1"/>
                    <a:gd name="f61" fmla="*/ f56 f27 1"/>
                    <a:gd name="f62" fmla="*/ f58 f2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6">
                      <a:pos x="f59" y="f60"/>
                    </a:cxn>
                    <a:cxn ang="f26">
                      <a:pos x="f59" y="f62"/>
                    </a:cxn>
                    <a:cxn ang="f26">
                      <a:pos x="f61" y="f62"/>
                    </a:cxn>
                    <a:cxn ang="f26">
                      <a:pos x="f61" y="f60"/>
                    </a:cxn>
                  </a:cxnLst>
                  <a:rect l="f59" t="f60" r="f61" b="f62"/>
                  <a:pathLst>
                    <a:path>
                      <a:moveTo>
                        <a:pt x="f34" y="f48"/>
                      </a:moveTo>
                      <a:arcTo wR="f44" hR="f45" stAng="f1" swAng="f0"/>
                      <a:close/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1" name="Line 34">
                  <a:extLst>
                    <a:ext uri="{FF2B5EF4-FFF2-40B4-BE49-F238E27FC236}">
                      <a16:creationId xmlns:a16="http://schemas.microsoft.com/office/drawing/2014/main" id="{900B3B90-194C-4F45-83D8-6DCA80800D49}"/>
                    </a:ext>
                  </a:extLst>
                </p:cNvPr>
                <p:cNvSpPr/>
                <p:nvPr/>
              </p:nvSpPr>
              <p:spPr>
                <a:xfrm>
                  <a:off x="2750139" y="3700187"/>
                  <a:ext cx="0" cy="28150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70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2" name="Line 33">
                  <a:extLst>
                    <a:ext uri="{FF2B5EF4-FFF2-40B4-BE49-F238E27FC236}">
                      <a16:creationId xmlns:a16="http://schemas.microsoft.com/office/drawing/2014/main" id="{A56774D3-B6E9-7148-B82F-49889D4E07E4}"/>
                    </a:ext>
                  </a:extLst>
                </p:cNvPr>
                <p:cNvSpPr/>
                <p:nvPr/>
              </p:nvSpPr>
              <p:spPr>
                <a:xfrm>
                  <a:off x="2750139" y="3700187"/>
                  <a:ext cx="182028" cy="973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3" name="Line 32">
                  <a:extLst>
                    <a:ext uri="{FF2B5EF4-FFF2-40B4-BE49-F238E27FC236}">
                      <a16:creationId xmlns:a16="http://schemas.microsoft.com/office/drawing/2014/main" id="{EC7BA176-2B3F-954D-9D52-969F1A2619E6}"/>
                    </a:ext>
                  </a:extLst>
                </p:cNvPr>
                <p:cNvSpPr/>
                <p:nvPr/>
              </p:nvSpPr>
              <p:spPr>
                <a:xfrm>
                  <a:off x="2750139" y="3981694"/>
                  <a:ext cx="182028" cy="973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4" name="Line 31">
                  <a:extLst>
                    <a:ext uri="{FF2B5EF4-FFF2-40B4-BE49-F238E27FC236}">
                      <a16:creationId xmlns:a16="http://schemas.microsoft.com/office/drawing/2014/main" id="{8149666E-EB69-EE4E-90D3-1E597FA1CE33}"/>
                    </a:ext>
                  </a:extLst>
                </p:cNvPr>
                <p:cNvSpPr/>
                <p:nvPr/>
              </p:nvSpPr>
              <p:spPr>
                <a:xfrm flipV="1">
                  <a:off x="2568111" y="3691721"/>
                  <a:ext cx="171444" cy="7619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5" name="Line 30">
                  <a:extLst>
                    <a:ext uri="{FF2B5EF4-FFF2-40B4-BE49-F238E27FC236}">
                      <a16:creationId xmlns:a16="http://schemas.microsoft.com/office/drawing/2014/main" id="{AE82A4B8-0E09-EE46-B4DF-EDDBBC81ACD2}"/>
                    </a:ext>
                  </a:extLst>
                </p:cNvPr>
                <p:cNvSpPr/>
                <p:nvPr/>
              </p:nvSpPr>
              <p:spPr>
                <a:xfrm flipV="1">
                  <a:off x="2568111" y="3979577"/>
                  <a:ext cx="171444" cy="7619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</p:grpSp>
          <p:sp>
            <p:nvSpPr>
              <p:cNvPr id="16" name="Line 28">
                <a:extLst>
                  <a:ext uri="{FF2B5EF4-FFF2-40B4-BE49-F238E27FC236}">
                    <a16:creationId xmlns:a16="http://schemas.microsoft.com/office/drawing/2014/main" id="{053A016A-2DF3-654F-B2E3-2EDDE3CBFA3B}"/>
                  </a:ext>
                </a:extLst>
              </p:cNvPr>
              <p:cNvSpPr/>
              <p:nvPr/>
            </p:nvSpPr>
            <p:spPr>
              <a:xfrm>
                <a:off x="2997780" y="3837766"/>
                <a:ext cx="778909" cy="211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0"/>
                  <a:gd name="f8" fmla="abs f3"/>
                  <a:gd name="f9" fmla="abs f4"/>
                  <a:gd name="f10" fmla="abs f5"/>
                  <a:gd name="f11" fmla="val f6"/>
                  <a:gd name="f12" fmla="*/ f7 f0 1"/>
                  <a:gd name="f13" fmla="?: f8 f3 1"/>
                  <a:gd name="f14" fmla="?: f9 f4 1"/>
                  <a:gd name="f15" fmla="?: f10 f5 1"/>
                  <a:gd name="f16" fmla="*/ f12 1 f2"/>
                  <a:gd name="f17" fmla="*/ f13 1 21600"/>
                  <a:gd name="f18" fmla="*/ f14 1 21600"/>
                  <a:gd name="f19" fmla="*/ 21600 f13 1"/>
                  <a:gd name="f20" fmla="*/ 21600 f14 1"/>
                  <a:gd name="f21" fmla="+- f16 0 f1"/>
                  <a:gd name="f22" fmla="min f18 f17"/>
                  <a:gd name="f23" fmla="*/ f19 1 f15"/>
                  <a:gd name="f24" fmla="*/ f20 1 f15"/>
                  <a:gd name="f25" fmla="val f23"/>
                  <a:gd name="f26" fmla="val f24"/>
                  <a:gd name="f27" fmla="*/ f6 f22 1"/>
                  <a:gd name="f28" fmla="*/ f23 f22 1"/>
                  <a:gd name="f29" fmla="*/ f24 f22 1"/>
                  <a:gd name="f30" fmla="*/ f11 f22 1"/>
                  <a:gd name="f31" fmla="*/ f25 f22 1"/>
                  <a:gd name="f32" fmla="*/ f26 f2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30" y="f30"/>
                  </a:cxn>
                  <a:cxn ang="f21">
                    <a:pos x="f31" y="f32"/>
                  </a:cxn>
                </a:cxnLst>
                <a:rect l="f27" t="f27" r="f28" b="f29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  <a:headEnd type="arrow"/>
                <a:tailEnd type="arrow"/>
              </a:ln>
            </p:spPr>
            <p:txBody>
              <a:bodyPr lIns="68583" tIns="34291" rIns="68583" bIns="34291" compatLnSpc="0">
                <a:normAutofit fontScale="25000" lnSpcReduction="20000"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  <p:sp>
            <p:nvSpPr>
              <p:cNvPr id="17" name="Rectangle 27">
                <a:extLst>
                  <a:ext uri="{FF2B5EF4-FFF2-40B4-BE49-F238E27FC236}">
                    <a16:creationId xmlns:a16="http://schemas.microsoft.com/office/drawing/2014/main" id="{88C6BA82-3104-7C4F-B660-40F3ED6E26B1}"/>
                  </a:ext>
                </a:extLst>
              </p:cNvPr>
              <p:cNvSpPr/>
              <p:nvPr/>
            </p:nvSpPr>
            <p:spPr>
              <a:xfrm>
                <a:off x="3795739" y="3185856"/>
                <a:ext cx="2194915" cy="1286887"/>
              </a:xfrm>
              <a:prstGeom prst="rect">
                <a:avLst/>
              </a:prstGeom>
              <a:solidFill>
                <a:srgbClr val="E5B8B7"/>
              </a:soli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lIns="68583" tIns="34291" rIns="68583" bIns="34291" anchorCtr="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Measurement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software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framework</a:t>
                </a:r>
              </a:p>
            </p:txBody>
          </p:sp>
          <p:grpSp>
            <p:nvGrpSpPr>
              <p:cNvPr id="87058" name="Group 20">
                <a:extLst>
                  <a:ext uri="{FF2B5EF4-FFF2-40B4-BE49-F238E27FC236}">
                    <a16:creationId xmlns:a16="http://schemas.microsoft.com/office/drawing/2014/main" id="{A27E7A87-0816-114C-81CE-CBA7F1B924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39279" y="1794960"/>
                <a:ext cx="362161" cy="588240"/>
                <a:chOff x="7739279" y="1794960"/>
                <a:chExt cx="362161" cy="588240"/>
              </a:xfrm>
            </p:grpSpPr>
            <p:sp>
              <p:nvSpPr>
                <p:cNvPr id="19" name="Oval 26">
                  <a:extLst>
                    <a:ext uri="{FF2B5EF4-FFF2-40B4-BE49-F238E27FC236}">
                      <a16:creationId xmlns:a16="http://schemas.microsoft.com/office/drawing/2014/main" id="{561C50B3-37D2-5F4E-B339-781716420CE6}"/>
                    </a:ext>
                  </a:extLst>
                </p:cNvPr>
                <p:cNvSpPr/>
                <p:nvPr/>
              </p:nvSpPr>
              <p:spPr>
                <a:xfrm>
                  <a:off x="7798232" y="1795255"/>
                  <a:ext cx="241293" cy="209543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0"/>
                    <a:gd name="f10" fmla="abs f4"/>
                    <a:gd name="f11" fmla="abs f5"/>
                    <a:gd name="f12" fmla="abs f6"/>
                    <a:gd name="f13" fmla="val f7"/>
                    <a:gd name="f14" fmla="+- 2700000 f2 0"/>
                    <a:gd name="f15" fmla="*/ f9 f1 1"/>
                    <a:gd name="f16" fmla="?: f10 f4 1"/>
                    <a:gd name="f17" fmla="?: f11 f5 1"/>
                    <a:gd name="f18" fmla="?: f12 f6 1"/>
                    <a:gd name="f19" fmla="*/ f14 f8 1"/>
                    <a:gd name="f20" fmla="*/ f15 1 f3"/>
                    <a:gd name="f21" fmla="*/ f16 1 21600"/>
                    <a:gd name="f22" fmla="*/ f17 1 21600"/>
                    <a:gd name="f23" fmla="*/ 21600 f16 1"/>
                    <a:gd name="f24" fmla="*/ 21600 f17 1"/>
                    <a:gd name="f25" fmla="*/ f19 1 f1"/>
                    <a:gd name="f26" fmla="+- f20 0 f2"/>
                    <a:gd name="f27" fmla="min f22 f21"/>
                    <a:gd name="f28" fmla="*/ f23 1 f18"/>
                    <a:gd name="f29" fmla="*/ f24 1 f18"/>
                    <a:gd name="f30" fmla="+- 0 0 f25"/>
                    <a:gd name="f31" fmla="val f28"/>
                    <a:gd name="f32" fmla="val f29"/>
                    <a:gd name="f33" fmla="+- 0 0 f30"/>
                    <a:gd name="f34" fmla="*/ f13 f27 1"/>
                    <a:gd name="f35" fmla="+- f32 0 f13"/>
                    <a:gd name="f36" fmla="+- f31 0 f13"/>
                    <a:gd name="f37" fmla="*/ f33 f1 1"/>
                    <a:gd name="f38" fmla="*/ f35 1 2"/>
                    <a:gd name="f39" fmla="*/ f36 1 2"/>
                    <a:gd name="f40" fmla="*/ f37 1 f8"/>
                    <a:gd name="f41" fmla="+- f13 f38 0"/>
                    <a:gd name="f42" fmla="+- f13 f39 0"/>
                    <a:gd name="f43" fmla="+- f40 0 f2"/>
                    <a:gd name="f44" fmla="*/ f39 f27 1"/>
                    <a:gd name="f45" fmla="*/ f38 f27 1"/>
                    <a:gd name="f46" fmla="cos 1 f43"/>
                    <a:gd name="f47" fmla="sin 1 f43"/>
                    <a:gd name="f48" fmla="*/ f41 f27 1"/>
                    <a:gd name="f49" fmla="+- 0 0 f46"/>
                    <a:gd name="f50" fmla="+- 0 0 f47"/>
                    <a:gd name="f51" fmla="+- 0 0 f49"/>
                    <a:gd name="f52" fmla="+- 0 0 f50"/>
                    <a:gd name="f53" fmla="*/ f51 f39 1"/>
                    <a:gd name="f54" fmla="*/ f52 f38 1"/>
                    <a:gd name="f55" fmla="+- f42 0 f53"/>
                    <a:gd name="f56" fmla="+- f42 f53 0"/>
                    <a:gd name="f57" fmla="+- f41 0 f54"/>
                    <a:gd name="f58" fmla="+- f41 f54 0"/>
                    <a:gd name="f59" fmla="*/ f55 f27 1"/>
                    <a:gd name="f60" fmla="*/ f57 f27 1"/>
                    <a:gd name="f61" fmla="*/ f56 f27 1"/>
                    <a:gd name="f62" fmla="*/ f58 f2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6">
                      <a:pos x="f59" y="f60"/>
                    </a:cxn>
                    <a:cxn ang="f26">
                      <a:pos x="f59" y="f62"/>
                    </a:cxn>
                    <a:cxn ang="f26">
                      <a:pos x="f61" y="f62"/>
                    </a:cxn>
                    <a:cxn ang="f26">
                      <a:pos x="f61" y="f60"/>
                    </a:cxn>
                  </a:cxnLst>
                  <a:rect l="f59" t="f60" r="f61" b="f62"/>
                  <a:pathLst>
                    <a:path>
                      <a:moveTo>
                        <a:pt x="f34" y="f48"/>
                      </a:moveTo>
                      <a:arcTo wR="f44" hR="f45" stAng="f1" swAng="f0"/>
                      <a:close/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0" name="Line 25">
                  <a:extLst>
                    <a:ext uri="{FF2B5EF4-FFF2-40B4-BE49-F238E27FC236}">
                      <a16:creationId xmlns:a16="http://schemas.microsoft.com/office/drawing/2014/main" id="{A247B352-DD58-C94D-BAD3-0254EE5A4557}"/>
                    </a:ext>
                  </a:extLst>
                </p:cNvPr>
                <p:cNvSpPr/>
                <p:nvPr/>
              </p:nvSpPr>
              <p:spPr>
                <a:xfrm>
                  <a:off x="7918879" y="2004798"/>
                  <a:ext cx="0" cy="28150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70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1" name="Line 24">
                  <a:extLst>
                    <a:ext uri="{FF2B5EF4-FFF2-40B4-BE49-F238E27FC236}">
                      <a16:creationId xmlns:a16="http://schemas.microsoft.com/office/drawing/2014/main" id="{DBD98254-B09A-8442-A14E-EFB7918D3B9E}"/>
                    </a:ext>
                  </a:extLst>
                </p:cNvPr>
                <p:cNvSpPr/>
                <p:nvPr/>
              </p:nvSpPr>
              <p:spPr>
                <a:xfrm>
                  <a:off x="7918879" y="2004798"/>
                  <a:ext cx="182028" cy="973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2" name="Line 23">
                  <a:extLst>
                    <a:ext uri="{FF2B5EF4-FFF2-40B4-BE49-F238E27FC236}">
                      <a16:creationId xmlns:a16="http://schemas.microsoft.com/office/drawing/2014/main" id="{1E6B8171-E6EA-6E49-8967-6587E77AB8C7}"/>
                    </a:ext>
                  </a:extLst>
                </p:cNvPr>
                <p:cNvSpPr/>
                <p:nvPr/>
              </p:nvSpPr>
              <p:spPr>
                <a:xfrm>
                  <a:off x="7918879" y="2286304"/>
                  <a:ext cx="182028" cy="973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3" name="Line 22">
                  <a:extLst>
                    <a:ext uri="{FF2B5EF4-FFF2-40B4-BE49-F238E27FC236}">
                      <a16:creationId xmlns:a16="http://schemas.microsoft.com/office/drawing/2014/main" id="{41BF2538-2C72-BE44-8B82-300F0D243342}"/>
                    </a:ext>
                  </a:extLst>
                </p:cNvPr>
                <p:cNvSpPr/>
                <p:nvPr/>
              </p:nvSpPr>
              <p:spPr>
                <a:xfrm flipV="1">
                  <a:off x="7738967" y="1996331"/>
                  <a:ext cx="169328" cy="7619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24" name="Line 21">
                  <a:extLst>
                    <a:ext uri="{FF2B5EF4-FFF2-40B4-BE49-F238E27FC236}">
                      <a16:creationId xmlns:a16="http://schemas.microsoft.com/office/drawing/2014/main" id="{37E16ECF-6BB1-6E40-9C85-5436A013048B}"/>
                    </a:ext>
                  </a:extLst>
                </p:cNvPr>
                <p:cNvSpPr/>
                <p:nvPr/>
              </p:nvSpPr>
              <p:spPr>
                <a:xfrm flipV="1">
                  <a:off x="7738967" y="2284188"/>
                  <a:ext cx="169328" cy="7619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+- 0 0 0"/>
                    <a:gd name="f8" fmla="abs f3"/>
                    <a:gd name="f9" fmla="abs f4"/>
                    <a:gd name="f10" fmla="abs f5"/>
                    <a:gd name="f11" fmla="val f6"/>
                    <a:gd name="f12" fmla="*/ f7 f0 1"/>
                    <a:gd name="f13" fmla="?: f8 f3 1"/>
                    <a:gd name="f14" fmla="?: f9 f4 1"/>
                    <a:gd name="f15" fmla="?: f10 f5 1"/>
                    <a:gd name="f16" fmla="*/ f12 1 f2"/>
                    <a:gd name="f17" fmla="*/ f13 1 21600"/>
                    <a:gd name="f18" fmla="*/ f14 1 21600"/>
                    <a:gd name="f19" fmla="*/ 21600 f13 1"/>
                    <a:gd name="f20" fmla="*/ 21600 f14 1"/>
                    <a:gd name="f21" fmla="+- f16 0 f1"/>
                    <a:gd name="f22" fmla="min f18 f17"/>
                    <a:gd name="f23" fmla="*/ f19 1 f15"/>
                    <a:gd name="f24" fmla="*/ f20 1 f15"/>
                    <a:gd name="f25" fmla="val f23"/>
                    <a:gd name="f26" fmla="val f24"/>
                    <a:gd name="f27" fmla="*/ f6 f22 1"/>
                    <a:gd name="f28" fmla="*/ f23 f22 1"/>
                    <a:gd name="f29" fmla="*/ f24 f22 1"/>
                    <a:gd name="f30" fmla="*/ f11 f22 1"/>
                    <a:gd name="f31" fmla="*/ f25 f22 1"/>
                    <a:gd name="f32" fmla="*/ f26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1">
                      <a:pos x="f30" y="f30"/>
                    </a:cxn>
                    <a:cxn ang="f21">
                      <a:pos x="f31" y="f32"/>
                    </a:cxn>
                  </a:cxnLst>
                  <a:rect l="f27" t="f27" r="f28" b="f29"/>
                  <a:pathLst>
                    <a:path>
                      <a:moveTo>
                        <a:pt x="f30" y="f30"/>
                      </a:moveTo>
                      <a:lnTo>
                        <a:pt x="f31" y="f32"/>
                      </a:ln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lIns="68583" tIns="34291" rIns="68583" bIns="3429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</p:grpSp>
          <p:sp>
            <p:nvSpPr>
              <p:cNvPr id="25" name="Rectangle 19">
                <a:extLst>
                  <a:ext uri="{FF2B5EF4-FFF2-40B4-BE49-F238E27FC236}">
                    <a16:creationId xmlns:a16="http://schemas.microsoft.com/office/drawing/2014/main" id="{776DC83E-2418-3D41-BE7C-E98B94F5568A}"/>
                  </a:ext>
                </a:extLst>
              </p:cNvPr>
              <p:cNvSpPr/>
              <p:nvPr/>
            </p:nvSpPr>
            <p:spPr>
              <a:xfrm>
                <a:off x="6792847" y="3185856"/>
                <a:ext cx="2194915" cy="1286887"/>
              </a:xfrm>
              <a:prstGeom prst="rect">
                <a:avLst/>
              </a:prstGeom>
              <a:solidFill>
                <a:srgbClr val="B6DDE8"/>
              </a:soli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lIns="68583" tIns="34291" rIns="68583" bIns="34291" anchorCtr="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Measurement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software</a:t>
                </a:r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 application</a:t>
                </a:r>
              </a:p>
            </p:txBody>
          </p:sp>
          <p:sp>
            <p:nvSpPr>
              <p:cNvPr id="26" name="Line 18">
                <a:extLst>
                  <a:ext uri="{FF2B5EF4-FFF2-40B4-BE49-F238E27FC236}">
                    <a16:creationId xmlns:a16="http://schemas.microsoft.com/office/drawing/2014/main" id="{C1562DEC-99B2-6A41-A134-47CE3C89C369}"/>
                  </a:ext>
                </a:extLst>
              </p:cNvPr>
              <p:cNvSpPr/>
              <p:nvPr/>
            </p:nvSpPr>
            <p:spPr>
              <a:xfrm>
                <a:off x="5990654" y="3822949"/>
                <a:ext cx="802193" cy="211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0"/>
                  <a:gd name="f8" fmla="abs f3"/>
                  <a:gd name="f9" fmla="abs f4"/>
                  <a:gd name="f10" fmla="abs f5"/>
                  <a:gd name="f11" fmla="val f6"/>
                  <a:gd name="f12" fmla="*/ f7 f0 1"/>
                  <a:gd name="f13" fmla="?: f8 f3 1"/>
                  <a:gd name="f14" fmla="?: f9 f4 1"/>
                  <a:gd name="f15" fmla="?: f10 f5 1"/>
                  <a:gd name="f16" fmla="*/ f12 1 f2"/>
                  <a:gd name="f17" fmla="*/ f13 1 21600"/>
                  <a:gd name="f18" fmla="*/ f14 1 21600"/>
                  <a:gd name="f19" fmla="*/ 21600 f13 1"/>
                  <a:gd name="f20" fmla="*/ 21600 f14 1"/>
                  <a:gd name="f21" fmla="+- f16 0 f1"/>
                  <a:gd name="f22" fmla="min f18 f17"/>
                  <a:gd name="f23" fmla="*/ f19 1 f15"/>
                  <a:gd name="f24" fmla="*/ f20 1 f15"/>
                  <a:gd name="f25" fmla="val f23"/>
                  <a:gd name="f26" fmla="val f24"/>
                  <a:gd name="f27" fmla="*/ f6 f22 1"/>
                  <a:gd name="f28" fmla="*/ f23 f22 1"/>
                  <a:gd name="f29" fmla="*/ f24 f22 1"/>
                  <a:gd name="f30" fmla="*/ f11 f22 1"/>
                  <a:gd name="f31" fmla="*/ f25 f22 1"/>
                  <a:gd name="f32" fmla="*/ f26 f2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30" y="f30"/>
                  </a:cxn>
                  <a:cxn ang="f21">
                    <a:pos x="f31" y="f32"/>
                  </a:cxn>
                </a:cxnLst>
                <a:rect l="f27" t="f27" r="f28" b="f29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  <a:tailEnd type="arrow"/>
              </a:ln>
            </p:spPr>
            <p:txBody>
              <a:bodyPr lIns="68583" tIns="34291" rIns="68583" bIns="34291" compatLnSpc="0">
                <a:normAutofit fontScale="25000" lnSpcReduction="20000"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  <p:sp>
            <p:nvSpPr>
              <p:cNvPr id="27" name="Line 17">
                <a:extLst>
                  <a:ext uri="{FF2B5EF4-FFF2-40B4-BE49-F238E27FC236}">
                    <a16:creationId xmlns:a16="http://schemas.microsoft.com/office/drawing/2014/main" id="{D9C34E59-F7C9-FE41-B782-BECB2FD5D2CE}"/>
                  </a:ext>
                </a:extLst>
              </p:cNvPr>
              <p:cNvSpPr/>
              <p:nvPr/>
            </p:nvSpPr>
            <p:spPr>
              <a:xfrm>
                <a:off x="7906179" y="2383667"/>
                <a:ext cx="0" cy="80218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0"/>
                  <a:gd name="f8" fmla="abs f3"/>
                  <a:gd name="f9" fmla="abs f4"/>
                  <a:gd name="f10" fmla="abs f5"/>
                  <a:gd name="f11" fmla="val f6"/>
                  <a:gd name="f12" fmla="*/ f7 f0 1"/>
                  <a:gd name="f13" fmla="?: f8 f3 1"/>
                  <a:gd name="f14" fmla="?: f9 f4 1"/>
                  <a:gd name="f15" fmla="?: f10 f5 1"/>
                  <a:gd name="f16" fmla="*/ f12 1 f2"/>
                  <a:gd name="f17" fmla="*/ f13 1 21600"/>
                  <a:gd name="f18" fmla="*/ f14 1 21600"/>
                  <a:gd name="f19" fmla="*/ 21600 f13 1"/>
                  <a:gd name="f20" fmla="*/ 21600 f14 1"/>
                  <a:gd name="f21" fmla="+- f16 0 f1"/>
                  <a:gd name="f22" fmla="min f18 f17"/>
                  <a:gd name="f23" fmla="*/ f19 1 f15"/>
                  <a:gd name="f24" fmla="*/ f20 1 f15"/>
                  <a:gd name="f25" fmla="val f23"/>
                  <a:gd name="f26" fmla="val f24"/>
                  <a:gd name="f27" fmla="*/ f6 f22 1"/>
                  <a:gd name="f28" fmla="*/ f23 f22 1"/>
                  <a:gd name="f29" fmla="*/ f24 f22 1"/>
                  <a:gd name="f30" fmla="*/ f11 f22 1"/>
                  <a:gd name="f31" fmla="*/ f25 f22 1"/>
                  <a:gd name="f32" fmla="*/ f26 f2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30" y="f30"/>
                  </a:cxn>
                  <a:cxn ang="f21">
                    <a:pos x="f31" y="f32"/>
                  </a:cxn>
                </a:cxnLst>
                <a:rect l="f27" t="f27" r="f28" b="f29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  <a:headEnd type="arrow"/>
                <a:tailEnd type="arrow"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  <p:sp>
            <p:nvSpPr>
              <p:cNvPr id="28" name="Rectangle 16">
                <a:extLst>
                  <a:ext uri="{FF2B5EF4-FFF2-40B4-BE49-F238E27FC236}">
                    <a16:creationId xmlns:a16="http://schemas.microsoft.com/office/drawing/2014/main" id="{97F53782-3D80-6848-9CF2-0B8A2A4522A7}"/>
                  </a:ext>
                </a:extLst>
              </p:cNvPr>
              <p:cNvSpPr/>
              <p:nvPr/>
            </p:nvSpPr>
            <p:spPr>
              <a:xfrm>
                <a:off x="6507105" y="5420975"/>
                <a:ext cx="1578985" cy="529148"/>
              </a:xfrm>
              <a:prstGeom prst="rect">
                <a:avLst/>
              </a:prstGeom>
              <a:solidFill>
                <a:srgbClr val="DDD8C2"/>
              </a:soli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Device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Arial" pitchFamily="34"/>
                  <a:ea typeface="MS PGothic" pitchFamily="34"/>
                  <a:cs typeface="Droid Sans Devanagari" pitchFamily="2"/>
                </a:endParaRPr>
              </a:p>
            </p:txBody>
          </p:sp>
          <p:sp>
            <p:nvSpPr>
              <p:cNvPr id="29" name="Rectangle 15">
                <a:extLst>
                  <a:ext uri="{FF2B5EF4-FFF2-40B4-BE49-F238E27FC236}">
                    <a16:creationId xmlns:a16="http://schemas.microsoft.com/office/drawing/2014/main" id="{257CA616-E49F-9943-A85E-866560B433B1}"/>
                  </a:ext>
                </a:extLst>
              </p:cNvPr>
              <p:cNvSpPr/>
              <p:nvPr/>
            </p:nvSpPr>
            <p:spPr>
              <a:xfrm>
                <a:off x="7592922" y="6022087"/>
                <a:ext cx="1621317" cy="560896"/>
              </a:xfrm>
              <a:prstGeom prst="rect">
                <a:avLst/>
              </a:prstGeom>
              <a:solidFill>
                <a:srgbClr val="DDD8C2"/>
              </a:soli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lIns="68583" tIns="34291" rIns="68583" bIns="34291" anchorCtr="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Device n</a:t>
                </a:r>
              </a:p>
            </p:txBody>
          </p:sp>
          <p:sp>
            <p:nvSpPr>
              <p:cNvPr id="30" name="Line 14">
                <a:extLst>
                  <a:ext uri="{FF2B5EF4-FFF2-40B4-BE49-F238E27FC236}">
                    <a16:creationId xmlns:a16="http://schemas.microsoft.com/office/drawing/2014/main" id="{A8C58B34-F12E-8C4A-8367-24DB10075B8A}"/>
                  </a:ext>
                </a:extLst>
              </p:cNvPr>
              <p:cNvSpPr/>
              <p:nvPr/>
            </p:nvSpPr>
            <p:spPr>
              <a:xfrm>
                <a:off x="7230983" y="4472743"/>
                <a:ext cx="2117" cy="9482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0"/>
                  <a:gd name="f8" fmla="abs f3"/>
                  <a:gd name="f9" fmla="abs f4"/>
                  <a:gd name="f10" fmla="abs f5"/>
                  <a:gd name="f11" fmla="val f6"/>
                  <a:gd name="f12" fmla="*/ f7 f0 1"/>
                  <a:gd name="f13" fmla="?: f8 f3 1"/>
                  <a:gd name="f14" fmla="?: f9 f4 1"/>
                  <a:gd name="f15" fmla="?: f10 f5 1"/>
                  <a:gd name="f16" fmla="*/ f12 1 f2"/>
                  <a:gd name="f17" fmla="*/ f13 1 21600"/>
                  <a:gd name="f18" fmla="*/ f14 1 21600"/>
                  <a:gd name="f19" fmla="*/ 21600 f13 1"/>
                  <a:gd name="f20" fmla="*/ 21600 f14 1"/>
                  <a:gd name="f21" fmla="+- f16 0 f1"/>
                  <a:gd name="f22" fmla="min f18 f17"/>
                  <a:gd name="f23" fmla="*/ f19 1 f15"/>
                  <a:gd name="f24" fmla="*/ f20 1 f15"/>
                  <a:gd name="f25" fmla="val f23"/>
                  <a:gd name="f26" fmla="val f24"/>
                  <a:gd name="f27" fmla="*/ f6 f22 1"/>
                  <a:gd name="f28" fmla="*/ f23 f22 1"/>
                  <a:gd name="f29" fmla="*/ f24 f22 1"/>
                  <a:gd name="f30" fmla="*/ f11 f22 1"/>
                  <a:gd name="f31" fmla="*/ f25 f22 1"/>
                  <a:gd name="f32" fmla="*/ f26 f2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30" y="f30"/>
                  </a:cxn>
                  <a:cxn ang="f21">
                    <a:pos x="f31" y="f32"/>
                  </a:cxn>
                </a:cxnLst>
                <a:rect l="f27" t="f27" r="f28" b="f29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  <a:headEnd type="arrow"/>
                <a:tailEnd type="arrow"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  <p:sp>
            <p:nvSpPr>
              <p:cNvPr id="31" name="Line 13">
                <a:extLst>
                  <a:ext uri="{FF2B5EF4-FFF2-40B4-BE49-F238E27FC236}">
                    <a16:creationId xmlns:a16="http://schemas.microsoft.com/office/drawing/2014/main" id="{F08F8A05-ABEA-7345-8643-EE0D5E7535CB}"/>
                  </a:ext>
                </a:extLst>
              </p:cNvPr>
              <p:cNvSpPr/>
              <p:nvPr/>
            </p:nvSpPr>
            <p:spPr>
              <a:xfrm>
                <a:off x="8528460" y="4472743"/>
                <a:ext cx="2116" cy="154934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0"/>
                  <a:gd name="f8" fmla="abs f3"/>
                  <a:gd name="f9" fmla="abs f4"/>
                  <a:gd name="f10" fmla="abs f5"/>
                  <a:gd name="f11" fmla="val f6"/>
                  <a:gd name="f12" fmla="*/ f7 f0 1"/>
                  <a:gd name="f13" fmla="?: f8 f3 1"/>
                  <a:gd name="f14" fmla="?: f9 f4 1"/>
                  <a:gd name="f15" fmla="?: f10 f5 1"/>
                  <a:gd name="f16" fmla="*/ f12 1 f2"/>
                  <a:gd name="f17" fmla="*/ f13 1 21600"/>
                  <a:gd name="f18" fmla="*/ f14 1 21600"/>
                  <a:gd name="f19" fmla="*/ 21600 f13 1"/>
                  <a:gd name="f20" fmla="*/ 21600 f14 1"/>
                  <a:gd name="f21" fmla="+- f16 0 f1"/>
                  <a:gd name="f22" fmla="min f18 f17"/>
                  <a:gd name="f23" fmla="*/ f19 1 f15"/>
                  <a:gd name="f24" fmla="*/ f20 1 f15"/>
                  <a:gd name="f25" fmla="val f23"/>
                  <a:gd name="f26" fmla="val f24"/>
                  <a:gd name="f27" fmla="*/ f6 f22 1"/>
                  <a:gd name="f28" fmla="*/ f23 f22 1"/>
                  <a:gd name="f29" fmla="*/ f24 f22 1"/>
                  <a:gd name="f30" fmla="*/ f11 f22 1"/>
                  <a:gd name="f31" fmla="*/ f25 f22 1"/>
                  <a:gd name="f32" fmla="*/ f26 f2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30" y="f30"/>
                  </a:cxn>
                  <a:cxn ang="f21">
                    <a:pos x="f31" y="f32"/>
                  </a:cxn>
                </a:cxnLst>
                <a:rect l="f27" t="f27" r="f28" b="f29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  <a:headEnd type="arrow"/>
                <a:tailEnd type="arrow"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  <p:sp>
            <p:nvSpPr>
              <p:cNvPr id="32" name="Text Box 12">
                <a:extLst>
                  <a:ext uri="{FF2B5EF4-FFF2-40B4-BE49-F238E27FC236}">
                    <a16:creationId xmlns:a16="http://schemas.microsoft.com/office/drawing/2014/main" id="{90F351E1-51DF-4E4B-931B-F2A99F84657C}"/>
                  </a:ext>
                </a:extLst>
              </p:cNvPr>
              <p:cNvSpPr txBox="1"/>
              <p:nvPr/>
            </p:nvSpPr>
            <p:spPr>
              <a:xfrm>
                <a:off x="2474981" y="5218841"/>
                <a:ext cx="2929376" cy="54396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 dirty="0">
                    <a:latin typeface="Arial Narrow" pitchFamily="34"/>
                    <a:ea typeface="MS Mincho" pitchFamily="49"/>
                    <a:cs typeface="Times New Roman" pitchFamily="18"/>
                  </a:rPr>
                  <a:t>Test </a:t>
                </a:r>
                <a:r>
                  <a:rPr lang="it-IT" sz="1200" b="1" dirty="0" err="1">
                    <a:latin typeface="Arial Narrow" pitchFamily="34"/>
                    <a:ea typeface="MS Mincho" pitchFamily="49"/>
                    <a:cs typeface="Times New Roman" pitchFamily="18"/>
                  </a:rPr>
                  <a:t>engineer</a:t>
                </a:r>
                <a:r>
                  <a:rPr lang="it-IT" sz="1200" b="1" dirty="0">
                    <a:latin typeface="Arial Narrow" pitchFamily="34"/>
                    <a:ea typeface="MS Mincho" pitchFamily="49"/>
                    <a:cs typeface="Times New Roman" pitchFamily="18"/>
                  </a:rPr>
                  <a:t> </a:t>
                </a:r>
                <a:r>
                  <a:rPr lang="it-IT" sz="1200" b="1" dirty="0" err="1">
                    <a:latin typeface="Arial Narrow" pitchFamily="34"/>
                    <a:ea typeface="MS Mincho" pitchFamily="49"/>
                    <a:cs typeface="Times New Roman" pitchFamily="18"/>
                  </a:rPr>
                  <a:t>context</a:t>
                </a:r>
                <a:endParaRPr lang="it-IT" sz="1200" b="1" dirty="0">
                  <a:latin typeface="Arial Narrow" pitchFamily="34"/>
                  <a:ea typeface="MS Mincho" pitchFamily="49"/>
                  <a:cs typeface="Times New Roman" pitchFamily="18"/>
                </a:endParaRPr>
              </a:p>
            </p:txBody>
          </p:sp>
          <p:sp>
            <p:nvSpPr>
              <p:cNvPr id="33" name="Text Box 7">
                <a:extLst>
                  <a:ext uri="{FF2B5EF4-FFF2-40B4-BE49-F238E27FC236}">
                    <a16:creationId xmlns:a16="http://schemas.microsoft.com/office/drawing/2014/main" id="{71ED9B42-C140-5445-915F-ECE595C20A9A}"/>
                  </a:ext>
                </a:extLst>
              </p:cNvPr>
              <p:cNvSpPr txBox="1"/>
              <p:nvPr/>
            </p:nvSpPr>
            <p:spPr>
              <a:xfrm>
                <a:off x="6761097" y="868188"/>
                <a:ext cx="3174902" cy="54396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b="1">
                    <a:latin typeface="Arial Narrow" pitchFamily="34"/>
                    <a:ea typeface="MS Mincho" pitchFamily="49"/>
                    <a:cs typeface="Times New Roman" pitchFamily="18"/>
                  </a:rPr>
                  <a:t>Application Operator context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Arial" pitchFamily="34"/>
                  <a:ea typeface="MS PGothic" pitchFamily="34"/>
                  <a:cs typeface="Droid Sans Devanagari" pitchFamily="2"/>
                </a:endParaRPr>
              </a:p>
            </p:txBody>
          </p:sp>
          <p:sp>
            <p:nvSpPr>
              <p:cNvPr id="34" name="Text Box 2">
                <a:extLst>
                  <a:ext uri="{FF2B5EF4-FFF2-40B4-BE49-F238E27FC236}">
                    <a16:creationId xmlns:a16="http://schemas.microsoft.com/office/drawing/2014/main" id="{FFCFCA3F-07A5-5843-BDAB-F82A8BCACC7C}"/>
                  </a:ext>
                </a:extLst>
              </p:cNvPr>
              <p:cNvSpPr txBox="1"/>
              <p:nvPr/>
            </p:nvSpPr>
            <p:spPr>
              <a:xfrm>
                <a:off x="7328346" y="4754249"/>
                <a:ext cx="1280544" cy="347121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txBody>
              <a:bodyPr lIns="68583" tIns="34291" rIns="68583" bIns="34291" compatLnSpc="0"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>
                    <a:latin typeface="Times New Roman" pitchFamily="18"/>
                    <a:ea typeface="MS Mincho" pitchFamily="49"/>
                    <a:cs typeface="Times New Roman" pitchFamily="18"/>
                  </a:rPr>
                  <a:t>       ...</a:t>
                </a:r>
              </a:p>
            </p:txBody>
          </p:sp>
        </p:grpSp>
        <p:sp>
          <p:nvSpPr>
            <p:cNvPr id="35" name="AutoShape 38">
              <a:extLst>
                <a:ext uri="{FF2B5EF4-FFF2-40B4-BE49-F238E27FC236}">
                  <a16:creationId xmlns:a16="http://schemas.microsoft.com/office/drawing/2014/main" id="{D968E710-23C7-B743-8DF4-1AEA32E0008D}"/>
                </a:ext>
              </a:extLst>
            </p:cNvPr>
            <p:cNvSpPr/>
            <p:nvPr/>
          </p:nvSpPr>
          <p:spPr>
            <a:xfrm>
              <a:off x="3692025" y="1272458"/>
              <a:ext cx="2374827" cy="3828912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B3B3B3">
                <a:alpha val="40000"/>
              </a:srgbClr>
            </a:solidFill>
            <a:ln w="9360">
              <a:solidFill>
                <a:srgbClr val="000000"/>
              </a:solidFill>
              <a:custDash>
                <a:ds d="303846" sp="303846"/>
                <a:ds d="100000" sp="303846"/>
              </a:custDash>
              <a:round/>
            </a:ln>
          </p:spPr>
          <p:txBody>
            <a:bodyPr lIns="68583" tIns="34291" rIns="68583" bIns="34291" compatLnSpc="0">
              <a:norm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D4A6057-FDD6-7546-8894-2D50CA7AEDE3}"/>
                </a:ext>
              </a:extLst>
            </p:cNvPr>
            <p:cNvSpPr/>
            <p:nvPr/>
          </p:nvSpPr>
          <p:spPr>
            <a:xfrm>
              <a:off x="4674128" y="1742341"/>
              <a:ext cx="239177" cy="20954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0"/>
                <a:gd name="f10" fmla="abs f4"/>
                <a:gd name="f11" fmla="abs f5"/>
                <a:gd name="f12" fmla="abs f6"/>
                <a:gd name="f13" fmla="val f7"/>
                <a:gd name="f14" fmla="+- 2700000 f2 0"/>
                <a:gd name="f15" fmla="*/ f9 f1 1"/>
                <a:gd name="f16" fmla="?: f10 f4 1"/>
                <a:gd name="f17" fmla="?: f11 f5 1"/>
                <a:gd name="f18" fmla="?: f12 f6 1"/>
                <a:gd name="f19" fmla="*/ f14 f8 1"/>
                <a:gd name="f20" fmla="*/ f15 1 f3"/>
                <a:gd name="f21" fmla="*/ f16 1 21600"/>
                <a:gd name="f22" fmla="*/ f17 1 21600"/>
                <a:gd name="f23" fmla="*/ 21600 f16 1"/>
                <a:gd name="f24" fmla="*/ 21600 f17 1"/>
                <a:gd name="f25" fmla="*/ f19 1 f1"/>
                <a:gd name="f26" fmla="+- f20 0 f2"/>
                <a:gd name="f27" fmla="min f22 f21"/>
                <a:gd name="f28" fmla="*/ f23 1 f18"/>
                <a:gd name="f29" fmla="*/ f24 1 f18"/>
                <a:gd name="f30" fmla="+- 0 0 f25"/>
                <a:gd name="f31" fmla="val f28"/>
                <a:gd name="f32" fmla="val f29"/>
                <a:gd name="f33" fmla="+- 0 0 f30"/>
                <a:gd name="f34" fmla="*/ f13 f27 1"/>
                <a:gd name="f35" fmla="+- f32 0 f13"/>
                <a:gd name="f36" fmla="+- f31 0 f13"/>
                <a:gd name="f37" fmla="*/ f33 f1 1"/>
                <a:gd name="f38" fmla="*/ f35 1 2"/>
                <a:gd name="f39" fmla="*/ f36 1 2"/>
                <a:gd name="f40" fmla="*/ f37 1 f8"/>
                <a:gd name="f41" fmla="+- f13 f38 0"/>
                <a:gd name="f42" fmla="+- f13 f39 0"/>
                <a:gd name="f43" fmla="+- f40 0 f2"/>
                <a:gd name="f44" fmla="*/ f39 f27 1"/>
                <a:gd name="f45" fmla="*/ f38 f27 1"/>
                <a:gd name="f46" fmla="cos 1 f43"/>
                <a:gd name="f47" fmla="sin 1 f43"/>
                <a:gd name="f48" fmla="*/ f41 f27 1"/>
                <a:gd name="f49" fmla="+- 0 0 f46"/>
                <a:gd name="f50" fmla="+- 0 0 f47"/>
                <a:gd name="f51" fmla="+- 0 0 f49"/>
                <a:gd name="f52" fmla="+- 0 0 f50"/>
                <a:gd name="f53" fmla="*/ f51 f39 1"/>
                <a:gd name="f54" fmla="*/ f52 f38 1"/>
                <a:gd name="f55" fmla="+- f42 0 f53"/>
                <a:gd name="f56" fmla="+- f42 f53 0"/>
                <a:gd name="f57" fmla="+- f41 0 f54"/>
                <a:gd name="f58" fmla="+- f41 f54 0"/>
                <a:gd name="f59" fmla="*/ f55 f27 1"/>
                <a:gd name="f60" fmla="*/ f57 f27 1"/>
                <a:gd name="f61" fmla="*/ f56 f27 1"/>
                <a:gd name="f62" fmla="*/ f58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59" y="f60"/>
                </a:cxn>
                <a:cxn ang="f26">
                  <a:pos x="f59" y="f62"/>
                </a:cxn>
                <a:cxn ang="f26">
                  <a:pos x="f61" y="f62"/>
                </a:cxn>
                <a:cxn ang="f26">
                  <a:pos x="f61" y="f60"/>
                </a:cxn>
              </a:cxnLst>
              <a:rect l="f59" t="f60" r="f61" b="f62"/>
              <a:pathLst>
                <a:path>
                  <a:moveTo>
                    <a:pt x="f34" y="f48"/>
                  </a:moveTo>
                  <a:arcTo wR="f44" hR="f45" stAng="f1" swAng="f0"/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8583" tIns="34291" rIns="68583" bIns="34291" compatLnSpc="0">
              <a:normAutofit fontScale="25000" lnSpcReduction="20000"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2DF911C2-4C6B-CA46-BB0E-5A257623175C}"/>
                </a:ext>
              </a:extLst>
            </p:cNvPr>
            <p:cNvSpPr/>
            <p:nvPr/>
          </p:nvSpPr>
          <p:spPr>
            <a:xfrm>
              <a:off x="4792658" y="1951883"/>
              <a:ext cx="0" cy="2815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8583" tIns="34291" rIns="68583" bIns="34291" compatLnSpc="0">
              <a:normAutofit fontScale="70000" lnSpcReduction="20000"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38" name="Line 33">
              <a:extLst>
                <a:ext uri="{FF2B5EF4-FFF2-40B4-BE49-F238E27FC236}">
                  <a16:creationId xmlns:a16="http://schemas.microsoft.com/office/drawing/2014/main" id="{028BD69B-7559-CC4E-8E17-34C74402B692}"/>
                </a:ext>
              </a:extLst>
            </p:cNvPr>
            <p:cNvSpPr/>
            <p:nvPr/>
          </p:nvSpPr>
          <p:spPr>
            <a:xfrm>
              <a:off x="4792658" y="1951883"/>
              <a:ext cx="182028" cy="97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8583" tIns="34291" rIns="68583" bIns="34291" compatLnSpc="0">
              <a:normAutofit fontScale="25000" lnSpcReduction="20000"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EA05AA09-FC8E-CC4E-B64E-68ACE9F46EE8}"/>
                </a:ext>
              </a:extLst>
            </p:cNvPr>
            <p:cNvSpPr/>
            <p:nvPr/>
          </p:nvSpPr>
          <p:spPr>
            <a:xfrm>
              <a:off x="4792658" y="2233390"/>
              <a:ext cx="182028" cy="97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8583" tIns="34291" rIns="68583" bIns="34291" compatLnSpc="0">
              <a:normAutofit fontScale="25000" lnSpcReduction="20000"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07710BDE-B968-684A-9B42-3A2A64476304}"/>
                </a:ext>
              </a:extLst>
            </p:cNvPr>
            <p:cNvSpPr/>
            <p:nvPr/>
          </p:nvSpPr>
          <p:spPr>
            <a:xfrm flipV="1">
              <a:off x="4612748" y="1943416"/>
              <a:ext cx="169328" cy="761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8583" tIns="34291" rIns="68583" bIns="34291" compatLnSpc="0">
              <a:normAutofit fontScale="25000" lnSpcReduction="20000"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41" name="Line 30">
              <a:extLst>
                <a:ext uri="{FF2B5EF4-FFF2-40B4-BE49-F238E27FC236}">
                  <a16:creationId xmlns:a16="http://schemas.microsoft.com/office/drawing/2014/main" id="{A790874E-F993-0041-965C-E397FC8A9D4B}"/>
                </a:ext>
              </a:extLst>
            </p:cNvPr>
            <p:cNvSpPr/>
            <p:nvPr/>
          </p:nvSpPr>
          <p:spPr>
            <a:xfrm flipV="1">
              <a:off x="4612748" y="2229157"/>
              <a:ext cx="169328" cy="783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lIns="68583" tIns="34291" rIns="68583" bIns="34291" compatLnSpc="0">
              <a:normAutofit fontScale="25000" lnSpcReduction="20000"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42" name="Line 17">
              <a:extLst>
                <a:ext uri="{FF2B5EF4-FFF2-40B4-BE49-F238E27FC236}">
                  <a16:creationId xmlns:a16="http://schemas.microsoft.com/office/drawing/2014/main" id="{FA4A021B-F28D-2942-8946-8CE143CD5E06}"/>
                </a:ext>
              </a:extLst>
            </p:cNvPr>
            <p:cNvSpPr/>
            <p:nvPr/>
          </p:nvSpPr>
          <p:spPr>
            <a:xfrm>
              <a:off x="4792658" y="2455631"/>
              <a:ext cx="0" cy="872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val f6"/>
                <a:gd name="f12" fmla="*/ f7 f0 1"/>
                <a:gd name="f13" fmla="?: f8 f3 1"/>
                <a:gd name="f14" fmla="?: f9 f4 1"/>
                <a:gd name="f15" fmla="?: f10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*/ f23 f22 1"/>
                <a:gd name="f29" fmla="*/ f24 f22 1"/>
                <a:gd name="f30" fmla="*/ f11 f22 1"/>
                <a:gd name="f31" fmla="*/ f25 f22 1"/>
                <a:gd name="f32" fmla="*/ f2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30" y="f30"/>
                </a:cxn>
                <a:cxn ang="f21">
                  <a:pos x="f31" y="f32"/>
                </a:cxn>
              </a:cxnLst>
              <a:rect l="f27" t="f27" r="f28" b="f29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  <a:headEnd type="arrow"/>
              <a:tailEnd type="arrow"/>
            </a:ln>
          </p:spPr>
          <p:txBody>
            <a:bodyPr lIns="68583" tIns="34291" rIns="68583" bIns="34291" compatLnSpc="0">
              <a:norm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2A6099"/>
                </a:solidFill>
                <a:latin typeface="Liberation Sans" pitchFamily="34"/>
                <a:ea typeface="Droid Sans Fallback" pitchFamily="2"/>
                <a:cs typeface="Droid Sans Devanagari" pitchFamily="2"/>
              </a:endParaRPr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71041678-211B-7042-89CE-6D3E1109176F}"/>
                </a:ext>
              </a:extLst>
            </p:cNvPr>
            <p:cNvSpPr txBox="1"/>
            <p:nvPr/>
          </p:nvSpPr>
          <p:spPr>
            <a:xfrm>
              <a:off x="3871937" y="861839"/>
              <a:ext cx="2929376" cy="54396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txBody>
            <a:bodyPr lIns="68583" tIns="34291" rIns="68583" bIns="34291" compatLnSpc="0">
              <a:norm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>
                  <a:latin typeface="Arial Narrow" pitchFamily="34"/>
                  <a:ea typeface="MS Mincho" pitchFamily="49"/>
                  <a:cs typeface="Times New Roman" pitchFamily="18"/>
                </a:rPr>
                <a:t>Developper context</a:t>
              </a:r>
            </a:p>
          </p:txBody>
        </p:sp>
      </p:grp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10">
            <a:extLst>
              <a:ext uri="{FF2B5EF4-FFF2-40B4-BE49-F238E27FC236}">
                <a16:creationId xmlns:a16="http://schemas.microsoft.com/office/drawing/2014/main" id="{50D4CD4C-0554-C04E-8273-D42194760527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471488" y="209600"/>
            <a:ext cx="6552886" cy="415440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FFMM Current State of Implementation</a:t>
            </a:r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D52D3D9B-7F34-F040-B235-1EFD5F1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04" y="2009800"/>
            <a:ext cx="8572450" cy="34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6">
            <a:extLst>
              <a:ext uri="{FF2B5EF4-FFF2-40B4-BE49-F238E27FC236}">
                <a16:creationId xmlns:a16="http://schemas.microsoft.com/office/drawing/2014/main" id="{5EC68BB7-A0EC-F041-9DB1-0CFE579D81DB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521014" y="209600"/>
            <a:ext cx="6552886" cy="384662"/>
          </a:xfrm>
          <a:prstGeom prst="rect">
            <a:avLst/>
          </a:prstGeom>
          <a:extLst/>
        </p:spPr>
        <p:txBody>
          <a:bodyPr lIns="38071" tIns="38071" rIns="67773" bIns="38071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FFMM Onboard Analysis</a:t>
            </a:r>
          </a:p>
        </p:txBody>
      </p:sp>
      <p:pic>
        <p:nvPicPr>
          <p:cNvPr id="105474" name="Picture 2">
            <a:extLst>
              <a:ext uri="{FF2B5EF4-FFF2-40B4-BE49-F238E27FC236}">
                <a16:creationId xmlns:a16="http://schemas.microsoft.com/office/drawing/2014/main" id="{33841E6C-B56C-6443-B690-2495372CE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963" y="2720648"/>
            <a:ext cx="2880320" cy="15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_3">
            <a:extLst>
              <a:ext uri="{FF2B5EF4-FFF2-40B4-BE49-F238E27FC236}">
                <a16:creationId xmlns:a16="http://schemas.microsoft.com/office/drawing/2014/main" id="{92A3709B-473E-CB41-A97A-37C662C4B1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27472" y="981364"/>
            <a:ext cx="5511809" cy="5855519"/>
          </a:xfrm>
          <a:extLst/>
        </p:spPr>
        <p:txBody>
          <a:bodyPr wrap="square" lIns="38071" tIns="38071" rIns="114214" bIns="38071" anchor="ctr">
            <a:spAutoFit/>
          </a:bodyPr>
          <a:lstStyle/>
          <a:p>
            <a:pPr marL="0" indent="0">
              <a:lnSpc>
                <a:spcPct val="100000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r>
              <a:rPr lang="en-GB" sz="15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</a:t>
            </a: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Starting point: Post-processing of raw data in </a:t>
            </a:r>
            <a:r>
              <a:rPr lang="en-GB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Matlab</a:t>
            </a:r>
            <a:endParaRPr lang="en-GB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S PGothic" pitchFamily="49"/>
            </a:endParaRPr>
          </a:p>
          <a:p>
            <a:pPr marL="0" indent="0">
              <a:lnSpc>
                <a:spcPts val="1501"/>
              </a:lnSpc>
              <a:spcBef>
                <a:spcPts val="899"/>
              </a:spcBef>
              <a:buNone/>
              <a:defRPr/>
            </a:pPr>
            <a:endParaRPr lang="en-GB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S PGothic" pitchFamily="49"/>
            </a:endParaRPr>
          </a:p>
          <a:p>
            <a:pPr marL="0" indent="0">
              <a:lnSpc>
                <a:spcPct val="100000"/>
              </a:lnSpc>
              <a:spcBef>
                <a:spcPts val="1063"/>
              </a:spcBef>
              <a:buFont typeface="Wingdings" pitchFamily="2"/>
              <a:buChar char="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Provide features to run analysis online during data taking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Immediate feedback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Generation of protocols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None/>
              <a:defRPr/>
            </a:pPr>
            <a:endParaRPr lang="en-GB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S PGothic" pitchFamily="49"/>
            </a:endParaRPr>
          </a:p>
          <a:p>
            <a:pPr marL="0" indent="0">
              <a:lnSpc>
                <a:spcPts val="1501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Multiple approaches</a:t>
            </a:r>
          </a:p>
          <a:p>
            <a:pPr marL="444500" lvl="2" indent="0">
              <a:lnSpc>
                <a:spcPct val="100000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a) 	Use </a:t>
            </a:r>
            <a:r>
              <a:rPr lang="en-GB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Matlab</a:t>
            </a: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generated code for analysis     	(compiled C++)</a:t>
            </a:r>
          </a:p>
          <a:p>
            <a:pPr marL="508000" lvl="3" indent="0">
              <a:spcBef>
                <a:spcPts val="1063"/>
              </a:spcBef>
              <a:buSzPct val="45000"/>
              <a:buFont typeface="StarSymbol"/>
              <a:buChar char="●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	</a:t>
            </a:r>
            <a:r>
              <a:rPr lang="en-GB" sz="1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Code sharing between offline post-processing scripts 	and online analysis, quick implementation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b) 	Use native C++ implementation</a:t>
            </a:r>
          </a:p>
          <a:p>
            <a:pPr marL="508000" lvl="3" indent="0">
              <a:spcBef>
                <a:spcPts val="1063"/>
              </a:spcBef>
              <a:buSzPct val="45000"/>
              <a:buFont typeface="StarSymbol"/>
              <a:buChar char="●"/>
              <a:defRPr/>
            </a:pPr>
            <a:r>
              <a:rPr lang="en-GB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	</a:t>
            </a:r>
            <a:r>
              <a:rPr lang="en-GB" sz="1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Use library for common needs (linear algebra, 	solvers, FFT calculation), no dependencies on </a:t>
            </a:r>
            <a:r>
              <a:rPr lang="en-GB" sz="1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Matlab</a:t>
            </a:r>
            <a:endParaRPr lang="en-GB" sz="16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S PGothic" pitchFamily="49"/>
            </a:endParaRPr>
          </a:p>
          <a:p>
            <a:pPr marL="0" indent="0">
              <a:lnSpc>
                <a:spcPts val="1501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endParaRPr lang="en-GB" sz="15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S PGothic" pitchFamily="4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C8770-EB07-B745-AC80-AC9606DC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962" y="4370086"/>
            <a:ext cx="2880320" cy="245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70EF2C-9C66-3D43-A3A2-C766F6F2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962" y="985457"/>
            <a:ext cx="2880320" cy="156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>
            <a:extLst>
              <a:ext uri="{FF2B5EF4-FFF2-40B4-BE49-F238E27FC236}">
                <a16:creationId xmlns:a16="http://schemas.microsoft.com/office/drawing/2014/main" id="{36C4DA2E-AC79-B84E-B05F-F4B94989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040" y="1851018"/>
            <a:ext cx="4334926" cy="11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0" name="Group 3">
            <a:extLst>
              <a:ext uri="{FF2B5EF4-FFF2-40B4-BE49-F238E27FC236}">
                <a16:creationId xmlns:a16="http://schemas.microsoft.com/office/drawing/2014/main" id="{5A1217A0-2249-424F-9D5B-4406D0724FFA}"/>
              </a:ext>
            </a:extLst>
          </p:cNvPr>
          <p:cNvGrpSpPr>
            <a:grpSpLocks/>
          </p:cNvGrpSpPr>
          <p:nvPr/>
        </p:nvGrpSpPr>
        <p:grpSpPr bwMode="auto">
          <a:xfrm>
            <a:off x="5440040" y="3377952"/>
            <a:ext cx="4440435" cy="1767657"/>
            <a:chOff x="6318360" y="3809880"/>
            <a:chExt cx="7045560" cy="3029399"/>
          </a:xfrm>
        </p:grpSpPr>
        <p:grpSp>
          <p:nvGrpSpPr>
            <p:cNvPr id="119813" name="Group 10">
              <a:extLst>
                <a:ext uri="{FF2B5EF4-FFF2-40B4-BE49-F238E27FC236}">
                  <a16:creationId xmlns:a16="http://schemas.microsoft.com/office/drawing/2014/main" id="{F896FD24-5F76-C446-BC8D-882EEA2486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8360" y="3809880"/>
              <a:ext cx="7045560" cy="2817360"/>
              <a:chOff x="6318360" y="3809880"/>
              <a:chExt cx="7045560" cy="2817360"/>
            </a:xfrm>
          </p:grpSpPr>
          <p:pic>
            <p:nvPicPr>
              <p:cNvPr id="119819" name="Picture 8">
                <a:extLst>
                  <a:ext uri="{FF2B5EF4-FFF2-40B4-BE49-F238E27FC236}">
                    <a16:creationId xmlns:a16="http://schemas.microsoft.com/office/drawing/2014/main" id="{81E5A40A-1431-384B-B0D9-7495E031D8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8360" y="3809880"/>
                <a:ext cx="7045560" cy="2817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B47B7792-D75F-E547-90B1-92E1CBE7A8D2}"/>
                  </a:ext>
                </a:extLst>
              </p:cNvPr>
              <p:cNvSpPr/>
              <p:nvPr/>
            </p:nvSpPr>
            <p:spPr>
              <a:xfrm>
                <a:off x="6318360" y="4728649"/>
                <a:ext cx="6852966" cy="254038"/>
              </a:xfrm>
              <a:prstGeom prst="rect">
                <a:avLst/>
              </a:prstGeom>
              <a:noFill/>
              <a:ln w="5724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lIns="68583" tIns="34291" rIns="68583" bIns="34291" anchor="ctr" anchorCtr="1" compatLnSpc="0">
                <a:normAutofit fontScale="32500" lnSpcReduction="20000"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2A6099"/>
                  </a:solidFill>
                  <a:latin typeface="Liberation Sans" pitchFamily="34"/>
                  <a:ea typeface="Droid Sans Fallback" pitchFamily="2"/>
                  <a:cs typeface="Droid Sans Devanagari" pitchFamily="2"/>
                </a:endParaRPr>
              </a:p>
            </p:txBody>
          </p:sp>
        </p:grpSp>
        <p:grpSp>
          <p:nvGrpSpPr>
            <p:cNvPr id="119814" name="Group 35">
              <a:extLst>
                <a:ext uri="{FF2B5EF4-FFF2-40B4-BE49-F238E27FC236}">
                  <a16:creationId xmlns:a16="http://schemas.microsoft.com/office/drawing/2014/main" id="{E56FA182-5D34-EE47-8DD3-A2323091C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8360" y="4729679"/>
              <a:ext cx="7045560" cy="2109600"/>
              <a:chOff x="6318360" y="4729679"/>
              <a:chExt cx="7045560" cy="2109600"/>
            </a:xfrm>
          </p:grpSpPr>
          <p:pic>
            <p:nvPicPr>
              <p:cNvPr id="119815" name="Picture 37">
                <a:extLst>
                  <a:ext uri="{FF2B5EF4-FFF2-40B4-BE49-F238E27FC236}">
                    <a16:creationId xmlns:a16="http://schemas.microsoft.com/office/drawing/2014/main" id="{029E3C7A-DBC0-4341-BA69-38A980ABC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8360" y="6636240"/>
                <a:ext cx="7045560" cy="193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9816" name="Group 36">
                <a:extLst>
                  <a:ext uri="{FF2B5EF4-FFF2-40B4-BE49-F238E27FC236}">
                    <a16:creationId xmlns:a16="http://schemas.microsoft.com/office/drawing/2014/main" id="{6B2D707E-0D31-ED46-8509-CAD1F51917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18360" y="4729679"/>
                <a:ext cx="6932520" cy="2109600"/>
                <a:chOff x="6318360" y="4729679"/>
                <a:chExt cx="6932520" cy="2109600"/>
              </a:xfrm>
            </p:grpSpPr>
            <p:sp>
              <p:nvSpPr>
                <p:cNvPr id="10" name="Rectangle 41">
                  <a:extLst>
                    <a:ext uri="{FF2B5EF4-FFF2-40B4-BE49-F238E27FC236}">
                      <a16:creationId xmlns:a16="http://schemas.microsoft.com/office/drawing/2014/main" id="{3154FDE3-6AB9-1341-BBFE-899D81050E3D}"/>
                    </a:ext>
                  </a:extLst>
                </p:cNvPr>
                <p:cNvSpPr/>
                <p:nvPr/>
              </p:nvSpPr>
              <p:spPr>
                <a:xfrm>
                  <a:off x="6318360" y="4728650"/>
                  <a:ext cx="6855082" cy="256155"/>
                </a:xfrm>
                <a:prstGeom prst="rect">
                  <a:avLst/>
                </a:prstGeom>
                <a:noFill/>
                <a:ln w="57240" cap="flat">
                  <a:solidFill>
                    <a:srgbClr val="C00000"/>
                  </a:solidFill>
                  <a:prstDash val="solid"/>
                  <a:miter/>
                </a:ln>
              </p:spPr>
              <p:txBody>
                <a:bodyPr lIns="68583" tIns="34291" rIns="68583" bIns="34291" anchor="ctr" anchorCtr="1" compatLnSpc="0">
                  <a:normAutofit fontScale="325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  <p:sp>
              <p:nvSpPr>
                <p:cNvPr id="11" name="Rectangle 39">
                  <a:extLst>
                    <a:ext uri="{FF2B5EF4-FFF2-40B4-BE49-F238E27FC236}">
                      <a16:creationId xmlns:a16="http://schemas.microsoft.com/office/drawing/2014/main" id="{495414CB-DEBD-8D4D-AC76-1C3AB7723F01}"/>
                    </a:ext>
                  </a:extLst>
                </p:cNvPr>
                <p:cNvSpPr/>
                <p:nvPr/>
              </p:nvSpPr>
              <p:spPr>
                <a:xfrm>
                  <a:off x="13093018" y="6676271"/>
                  <a:ext cx="158732" cy="163008"/>
                </a:xfrm>
                <a:prstGeom prst="rect">
                  <a:avLst/>
                </a:prstGeom>
                <a:noFill/>
                <a:ln w="57240" cap="flat">
                  <a:solidFill>
                    <a:srgbClr val="C00000"/>
                  </a:solidFill>
                  <a:prstDash val="solid"/>
                  <a:miter/>
                </a:ln>
              </p:spPr>
              <p:txBody>
                <a:bodyPr lIns="68583" tIns="34291" rIns="68583" bIns="34291" anchor="ctr" anchorCtr="1" compatLnSpc="0">
                  <a:normAutofit fontScale="25000" lnSpcReduction="20000"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srgbClr val="2A6099"/>
                    </a:solidFill>
                    <a:latin typeface="Liberation Sans" pitchFamily="34"/>
                    <a:ea typeface="Droid Sans Fallback" pitchFamily="2"/>
                    <a:cs typeface="Droid Sans Devanagari" pitchFamily="2"/>
                  </a:endParaRPr>
                </a:p>
              </p:txBody>
            </p:sp>
          </p:grpSp>
        </p:grpSp>
      </p:grpSp>
      <p:sp>
        <p:nvSpPr>
          <p:cNvPr id="14" name="Text Placeholder 2_7">
            <a:extLst>
              <a:ext uri="{FF2B5EF4-FFF2-40B4-BE49-F238E27FC236}">
                <a16:creationId xmlns:a16="http://schemas.microsoft.com/office/drawing/2014/main" id="{0E40F2BE-5F9A-FC4C-A497-6E3A2FC0A3AE}"/>
              </a:ext>
            </a:extLst>
          </p:cNvPr>
          <p:cNvSpPr txBox="1">
            <a:spLocks/>
          </p:cNvSpPr>
          <p:nvPr/>
        </p:nvSpPr>
        <p:spPr bwMode="auto">
          <a:xfrm>
            <a:off x="279432" y="964885"/>
            <a:ext cx="5039226" cy="553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071" tIns="38071" rIns="114214" bIns="38071" numCol="1" anchor="ctr" anchorCtr="0" compatLnSpc="1">
            <a:prstTxWarp prst="textNoShape">
              <a:avLst/>
            </a:prstTxWarp>
            <a:spAutoFit/>
          </a:bodyPr>
          <a:lstStyle>
            <a:lvl1pPr marL="425450" indent="-381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  <a:sym typeface="Arial" panose="020B0604020202020204" pitchFamily="34" charset="0"/>
              </a:defRPr>
            </a:lvl1pPr>
            <a:lvl2pPr marL="819150" indent="-3175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  <a:sym typeface="Arial" panose="020B0604020202020204" pitchFamily="34" charset="0"/>
              </a:defRPr>
            </a:lvl2pPr>
            <a:lvl3pPr marL="1263650" indent="-254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  <a:sym typeface="Arial" panose="020B0604020202020204" pitchFamily="34" charset="0"/>
              </a:defRPr>
            </a:lvl3pPr>
            <a:lvl4pPr marL="1771650" indent="-2540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  <a:sym typeface="Arial" panose="020B0604020202020204" pitchFamily="34" charset="0"/>
              </a:defRPr>
            </a:lvl4pPr>
            <a:lvl5pPr marL="2279650" indent="-254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  <a:sym typeface="Arial" panose="020B0604020202020204" pitchFamily="34" charset="0"/>
              </a:defRPr>
            </a:lvl5pPr>
            <a:lvl6pPr marL="2736850" indent="-254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6pPr>
            <a:lvl7pPr marL="3194050" indent="-254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7pPr>
            <a:lvl8pPr marL="3651250" indent="-254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8pPr>
            <a:lvl9pPr marL="4108450" indent="-254000" algn="l" rtl="0" eaLnBrk="1" fontAlgn="base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Combination of </a:t>
            </a:r>
            <a:r>
              <a:rPr lang="en-GB" sz="1800" kern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InforEAM</a:t>
            </a: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, EDMS, and custom Oracle database</a:t>
            </a:r>
          </a:p>
          <a:p>
            <a:pPr marL="0" indent="0">
              <a:lnSpc>
                <a:spcPct val="100000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Trade-off between ease of access and ease of implementation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Meta-data into </a:t>
            </a:r>
            <a:r>
              <a:rPr lang="en-GB" sz="1800" kern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InforEAM</a:t>
            </a:r>
            <a:endParaRPr lang="en-GB" sz="1800" kern="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S PGothic" pitchFamily="49"/>
            </a:endParaRP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Results into Oracle database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Raw data files and measurement parameters                  	into EDMS</a:t>
            </a:r>
          </a:p>
          <a:p>
            <a:pPr marL="0" indent="0">
              <a:lnSpc>
                <a:spcPts val="1501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Storage of all measurement parameters (Links in 	Inform EAM)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Devices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Settings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Calibration data</a:t>
            </a:r>
          </a:p>
          <a:p>
            <a:pPr marL="0" indent="0">
              <a:lnSpc>
                <a:spcPct val="100000"/>
              </a:lnSpc>
              <a:spcBef>
                <a:spcPts val="899"/>
              </a:spcBef>
              <a:buFont typeface="Wingdings" pitchFamily="2"/>
              <a:buChar char="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 No raw data are discarded → reconstruction possible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In case of incorrect analysis parameters or 	errors</a:t>
            </a:r>
          </a:p>
          <a:p>
            <a:pPr marL="444500" lvl="2" indent="0">
              <a:lnSpc>
                <a:spcPts val="1501"/>
              </a:lnSpc>
              <a:spcBef>
                <a:spcPts val="1063"/>
              </a:spcBef>
              <a:buSzPct val="75000"/>
              <a:buFont typeface="StarSymbol"/>
              <a:buChar char="–"/>
              <a:defRPr/>
            </a:pPr>
            <a:r>
              <a:rPr lang="en-GB" sz="1800" kern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S PGothic" pitchFamily="49"/>
              </a:rPr>
              <a:t>Future investigation of measurement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C9841-8B8F-2C4A-A2CD-8592173E2458}"/>
              </a:ext>
            </a:extLst>
          </p:cNvPr>
          <p:cNvSpPr txBox="1"/>
          <p:nvPr/>
        </p:nvSpPr>
        <p:spPr>
          <a:xfrm>
            <a:off x="543496" y="108292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FFMM Database Management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F0C1D5-C3CD-A64C-BA03-A78E06D7DE20}"/>
              </a:ext>
            </a:extLst>
          </p:cNvPr>
          <p:cNvSpPr txBox="1"/>
          <p:nvPr/>
        </p:nvSpPr>
        <p:spPr>
          <a:xfrm>
            <a:off x="421177" y="137592"/>
            <a:ext cx="5666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Certification </a:t>
            </a:r>
            <a:r>
              <a:rPr lang="en-US" sz="2200" b="1" dirty="0">
                <a:solidFill>
                  <a:schemeClr val="bg1"/>
                </a:solidFill>
              </a:rPr>
              <a:t>Requirements</a:t>
            </a:r>
            <a:r>
              <a:rPr lang="en-US" b="1" dirty="0">
                <a:solidFill>
                  <a:schemeClr val="bg1"/>
                </a:solidFill>
              </a:rPr>
              <a:t> (ISO/IEC 17025)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DD637-9250-4E44-BD84-C9A569E358BD}"/>
              </a:ext>
            </a:extLst>
          </p:cNvPr>
          <p:cNvSpPr txBox="1"/>
          <p:nvPr/>
        </p:nvSpPr>
        <p:spPr>
          <a:xfrm>
            <a:off x="399481" y="1064359"/>
            <a:ext cx="56886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General</a:t>
            </a:r>
          </a:p>
          <a:p>
            <a:r>
              <a:rPr lang="en-US" dirty="0"/>
              <a:t>	Accountability, impartiality, confidentiality</a:t>
            </a:r>
          </a:p>
          <a:p>
            <a:r>
              <a:rPr lang="en-US" dirty="0">
                <a:solidFill>
                  <a:srgbClr val="0432FF"/>
                </a:solidFill>
              </a:rPr>
              <a:t>Resources</a:t>
            </a:r>
          </a:p>
          <a:p>
            <a:r>
              <a:rPr lang="en-US" dirty="0"/>
              <a:t>	Staffing, training </a:t>
            </a:r>
          </a:p>
          <a:p>
            <a:r>
              <a:rPr lang="en-US" dirty="0"/>
              <a:t>	Environment, equipment, traceability</a:t>
            </a:r>
          </a:p>
          <a:p>
            <a:r>
              <a:rPr lang="en-US" dirty="0">
                <a:solidFill>
                  <a:srgbClr val="0432FF"/>
                </a:solidFill>
              </a:rPr>
              <a:t>Processes </a:t>
            </a:r>
          </a:p>
          <a:p>
            <a:r>
              <a:rPr lang="en-US" dirty="0"/>
              <a:t>	Customer relation</a:t>
            </a:r>
          </a:p>
          <a:p>
            <a:r>
              <a:rPr lang="en-US" dirty="0"/>
              <a:t>	Proper naming convention</a:t>
            </a:r>
          </a:p>
          <a:p>
            <a:r>
              <a:rPr lang="en-US" dirty="0"/>
              <a:t>	Electronic logbooks</a:t>
            </a:r>
          </a:p>
          <a:p>
            <a:r>
              <a:rPr lang="en-US" dirty="0"/>
              <a:t>	Propagation of uncertainty (GUM) </a:t>
            </a:r>
          </a:p>
          <a:p>
            <a:r>
              <a:rPr lang="en-US" dirty="0"/>
              <a:t>	Record equipment meta data</a:t>
            </a:r>
          </a:p>
          <a:p>
            <a:r>
              <a:rPr lang="en-US" dirty="0"/>
              <a:t>	Restrict access to calibration equipment</a:t>
            </a:r>
          </a:p>
          <a:p>
            <a:r>
              <a:rPr lang="en-US" dirty="0"/>
              <a:t>	Automatic generation of protocols</a:t>
            </a:r>
          </a:p>
          <a:p>
            <a:r>
              <a:rPr lang="en-US" dirty="0"/>
              <a:t>	Centralized data storage</a:t>
            </a:r>
          </a:p>
          <a:p>
            <a:r>
              <a:rPr lang="en-US" dirty="0">
                <a:solidFill>
                  <a:srgbClr val="0432FF"/>
                </a:solidFill>
              </a:rPr>
              <a:t>Management systems</a:t>
            </a:r>
          </a:p>
          <a:p>
            <a:r>
              <a:rPr lang="en-US" dirty="0"/>
              <a:t>	Quality assurance and audits</a:t>
            </a:r>
          </a:p>
          <a:p>
            <a:r>
              <a:rPr lang="en-US" dirty="0"/>
              <a:t>	Production readiness</a:t>
            </a:r>
          </a:p>
          <a:p>
            <a:r>
              <a:rPr lang="en-US" dirty="0"/>
              <a:t>	Documentation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F3398-F3AD-684C-A8E2-0258CC3DF5A4}"/>
              </a:ext>
            </a:extLst>
          </p:cNvPr>
          <p:cNvSpPr txBox="1"/>
          <p:nvPr/>
        </p:nvSpPr>
        <p:spPr>
          <a:xfrm>
            <a:off x="6304136" y="1361728"/>
            <a:ext cx="374441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MERIT, Budget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TECH, DOCT, Fellow, Staff</a:t>
            </a:r>
          </a:p>
          <a:p>
            <a:r>
              <a:rPr lang="en-US" dirty="0" err="1">
                <a:solidFill>
                  <a:srgbClr val="00B050"/>
                </a:solidFill>
              </a:rPr>
              <a:t>InforEAM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C3</a:t>
            </a:r>
          </a:p>
          <a:p>
            <a:r>
              <a:rPr lang="en-US" dirty="0">
                <a:solidFill>
                  <a:srgbClr val="00B050"/>
                </a:solidFill>
              </a:rPr>
              <a:t>Equipment codes </a:t>
            </a:r>
          </a:p>
          <a:p>
            <a:r>
              <a:rPr lang="en-US" dirty="0">
                <a:solidFill>
                  <a:srgbClr val="00B050"/>
                </a:solidFill>
              </a:rPr>
              <a:t>FFMM, </a:t>
            </a:r>
            <a:r>
              <a:rPr lang="en-US" dirty="0" err="1">
                <a:solidFill>
                  <a:srgbClr val="00B050"/>
                </a:solidFill>
              </a:rPr>
              <a:t>InforEAM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Robust design</a:t>
            </a:r>
          </a:p>
          <a:p>
            <a:r>
              <a:rPr lang="en-US" dirty="0">
                <a:solidFill>
                  <a:srgbClr val="00B050"/>
                </a:solidFill>
              </a:rPr>
              <a:t>FFMM, </a:t>
            </a:r>
            <a:r>
              <a:rPr lang="en-US" dirty="0" err="1">
                <a:solidFill>
                  <a:srgbClr val="00B050"/>
                </a:solidFill>
              </a:rPr>
              <a:t>InforEAM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CERN access, Jira, Midas</a:t>
            </a:r>
          </a:p>
          <a:p>
            <a:r>
              <a:rPr lang="en-US" dirty="0">
                <a:solidFill>
                  <a:srgbClr val="00B050"/>
                </a:solidFill>
              </a:rPr>
              <a:t>FFMM</a:t>
            </a:r>
          </a:p>
          <a:p>
            <a:r>
              <a:rPr lang="en-US" dirty="0">
                <a:solidFill>
                  <a:srgbClr val="00B050"/>
                </a:solidFill>
              </a:rPr>
              <a:t>FFMM - </a:t>
            </a:r>
            <a:r>
              <a:rPr lang="en-US" dirty="0" err="1">
                <a:solidFill>
                  <a:srgbClr val="00B050"/>
                </a:solidFill>
              </a:rPr>
              <a:t>InforEAM</a:t>
            </a:r>
            <a:r>
              <a:rPr lang="en-US" dirty="0">
                <a:solidFill>
                  <a:srgbClr val="00B050"/>
                </a:solidFill>
              </a:rPr>
              <a:t> – Oracle DB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QA manager</a:t>
            </a:r>
          </a:p>
          <a:p>
            <a:r>
              <a:rPr lang="en-US" dirty="0">
                <a:solidFill>
                  <a:schemeClr val="tx1"/>
                </a:solidFill>
              </a:rPr>
              <a:t>Value-shop model</a:t>
            </a:r>
          </a:p>
          <a:p>
            <a:r>
              <a:rPr lang="en-US" dirty="0">
                <a:solidFill>
                  <a:srgbClr val="00B050"/>
                </a:solidFill>
              </a:rPr>
              <a:t>EDMS, Publications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>
            <a:extLst>
              <a:ext uri="{FF2B5EF4-FFF2-40B4-BE49-F238E27FC236}">
                <a16:creationId xmlns:a16="http://schemas.microsoft.com/office/drawing/2014/main" id="{8072CA73-7FCC-C24E-8349-CE3BDE9F13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>
                <a:srgbClr val="013469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12A5EB2-3B55-B041-9CD5-E45B8C3C4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1380" y="209600"/>
            <a:ext cx="6553200" cy="6477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  <a:sym typeface="Arial" charset="0"/>
              </a:rPr>
              <a:t>MM as a Multidisciplinary Task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E564511-10C7-F149-8F31-985FEE237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9480" y="1145704"/>
            <a:ext cx="9144000" cy="480218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cs typeface="Arial" charset="0"/>
                <a:sym typeface="Arial" charset="0"/>
              </a:rPr>
              <a:t>Beam physics (understanding the user requirements)</a:t>
            </a:r>
          </a:p>
          <a:p>
            <a:pPr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Mechanics (support structures, translation stages, vibration control)</a:t>
            </a:r>
            <a:r>
              <a:rPr lang="en-US" sz="2200" dirty="0">
                <a:sym typeface="Arial" charset="0"/>
              </a:rPr>
              <a:t> </a:t>
            </a:r>
          </a:p>
          <a:p>
            <a:pPr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sym typeface="Arial" charset="0"/>
              </a:rPr>
              <a:t>Electronics for signal processing (DAQ, filtering, amplification, integration)</a:t>
            </a:r>
            <a:endParaRPr lang="en-US" sz="2200" dirty="0">
              <a:cs typeface="+mn-cs"/>
              <a:sym typeface="Arial" charset="0"/>
            </a:endParaRP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solidFill>
                  <a:srgbClr val="0432FF"/>
                </a:solidFill>
                <a:cs typeface="+mn-cs"/>
                <a:sym typeface="Arial" charset="0"/>
              </a:rPr>
              <a:t>Architecture (laboratory space) </a:t>
            </a:r>
            <a:endParaRPr lang="en-US" sz="2200" dirty="0">
              <a:cs typeface="+mn-cs"/>
              <a:sym typeface="Arial" charset="0"/>
            </a:endParaRP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Electrical engineering (power converters) 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Statistics (uncertainty analysis, robust design)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cs typeface="Arial" charset="0"/>
                <a:sym typeface="Arial" charset="0"/>
              </a:rPr>
              <a:t>Potential theory (mathematical physics) for data postprocessing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cs typeface="+mn-cs"/>
                <a:sym typeface="Arial" charset="0"/>
              </a:rPr>
              <a:t>Programming 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solidFill>
                  <a:srgbClr val="0432FF"/>
                </a:solidFill>
                <a:cs typeface="+mn-cs"/>
                <a:sym typeface="Arial" charset="0"/>
              </a:rPr>
              <a:t>Project management (procurement of specialized components, assembly, metrological characterization)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è"/>
              <a:defRPr/>
            </a:pPr>
            <a:r>
              <a:rPr lang="en-US" sz="2200" dirty="0">
                <a:solidFill>
                  <a:srgbClr val="0432FF"/>
                </a:solidFill>
                <a:cs typeface="+mn-cs"/>
                <a:sym typeface="Arial" charset="0"/>
              </a:rPr>
              <a:t>Line management (multi-cultural, multi-disciplinary, multi-level, limited duration)</a:t>
            </a:r>
          </a:p>
        </p:txBody>
      </p:sp>
    </p:spTree>
    <p:extLst>
      <p:ext uri="{BB962C8B-B14F-4D97-AF65-F5344CB8AC3E}">
        <p14:creationId xmlns:p14="http://schemas.microsoft.com/office/powerpoint/2010/main" val="33610739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07156AF6-C696-EE43-AC85-51741847D6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472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Environment: We Have Come a Long Way</a:t>
            </a:r>
          </a:p>
        </p:txBody>
      </p:sp>
      <p:pic>
        <p:nvPicPr>
          <p:cNvPr id="10243" name="Picture 7">
            <a:extLst>
              <a:ext uri="{FF2B5EF4-FFF2-40B4-BE49-F238E27FC236}">
                <a16:creationId xmlns:a16="http://schemas.microsoft.com/office/drawing/2014/main" id="{755B0684-1461-4F44-8AB2-08362EE4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69" y="1505744"/>
            <a:ext cx="5760159" cy="38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>
            <a:extLst>
              <a:ext uri="{FF2B5EF4-FFF2-40B4-BE49-F238E27FC236}">
                <a16:creationId xmlns:a16="http://schemas.microsoft.com/office/drawing/2014/main" id="{25BADA1E-3681-CC47-A7B0-8BD7EA0C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144" y="1505744"/>
            <a:ext cx="3374504" cy="44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03EEE-9117-714C-9295-FEB950F22731}"/>
              </a:ext>
            </a:extLst>
          </p:cNvPr>
          <p:cNvSpPr txBox="1"/>
          <p:nvPr/>
        </p:nvSpPr>
        <p:spPr>
          <a:xfrm>
            <a:off x="345469" y="571473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ISR-Tunnel Segment: The most stable environment at CERN</a:t>
            </a:r>
          </a:p>
        </p:txBody>
      </p:sp>
    </p:spTree>
    <p:extLst>
      <p:ext uri="{BB962C8B-B14F-4D97-AF65-F5344CB8AC3E}">
        <p14:creationId xmlns:p14="http://schemas.microsoft.com/office/powerpoint/2010/main" val="6523526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EA23-F169-7B41-865B-BEF95EEA93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480" y="137592"/>
            <a:ext cx="6553200" cy="647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Architecture: Integration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BF5C4-A8E8-3B46-B4C7-35688E430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36600" y="1295400"/>
            <a:ext cx="8628063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8325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C41257A-1278-4342-AD9A-662922B4A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8" y="168605"/>
            <a:ext cx="7112000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New Measurement Laboratory 311</a:t>
            </a:r>
          </a:p>
        </p:txBody>
      </p:sp>
      <p:pic>
        <p:nvPicPr>
          <p:cNvPr id="72706" name="Picture 6">
            <a:extLst>
              <a:ext uri="{FF2B5EF4-FFF2-40B4-BE49-F238E27FC236}">
                <a16:creationId xmlns:a16="http://schemas.microsoft.com/office/drawing/2014/main" id="{4F139DCA-E4C2-CE41-A77C-CF22A3FC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889139"/>
            <a:ext cx="6506684" cy="45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F331F-E3C8-5644-A676-A3E7C956F1DE}"/>
              </a:ext>
            </a:extLst>
          </p:cNvPr>
          <p:cNvSpPr txBox="1"/>
          <p:nvPr/>
        </p:nvSpPr>
        <p:spPr>
          <a:xfrm>
            <a:off x="416438" y="5610200"/>
            <a:ext cx="7013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Air-condition system (1.4 + 0.4 MCHF)</a:t>
            </a:r>
          </a:p>
          <a:p>
            <a:r>
              <a:rPr lang="en-US" sz="1800" dirty="0"/>
              <a:t>Avoid stratification (laser applications)</a:t>
            </a:r>
          </a:p>
          <a:p>
            <a:r>
              <a:rPr lang="en-US" sz="1800" dirty="0"/>
              <a:t>Air speed &lt; 0.4 m/sec (laminar)</a:t>
            </a:r>
          </a:p>
          <a:p>
            <a:r>
              <a:rPr lang="en-US" sz="1800" dirty="0"/>
              <a:t>+- 2 </a:t>
            </a:r>
            <a:r>
              <a:rPr lang="en-US" sz="1800" baseline="30000" dirty="0" err="1"/>
              <a:t>o</a:t>
            </a:r>
            <a:r>
              <a:rPr lang="en-US" sz="1800" dirty="0" err="1"/>
              <a:t>C</a:t>
            </a:r>
            <a:r>
              <a:rPr lang="en-US" sz="1800" dirty="0"/>
              <a:t> in large hall, +- 0.4 </a:t>
            </a:r>
            <a:r>
              <a:rPr lang="en-US" sz="1800" baseline="30000" dirty="0" err="1"/>
              <a:t>o</a:t>
            </a:r>
            <a:r>
              <a:rPr lang="en-US" sz="1800" dirty="0" err="1"/>
              <a:t>C</a:t>
            </a:r>
            <a:r>
              <a:rPr lang="en-US" sz="1800" dirty="0"/>
              <a:t> in “measuring room”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47F26-E01D-7A4A-B9E0-4879BE957229}"/>
              </a:ext>
            </a:extLst>
          </p:cNvPr>
          <p:cNvSpPr txBox="1"/>
          <p:nvPr/>
        </p:nvSpPr>
        <p:spPr>
          <a:xfrm>
            <a:off x="7168232" y="1361728"/>
            <a:ext cx="2557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Lighting:</a:t>
            </a:r>
          </a:p>
          <a:p>
            <a:endParaRPr lang="en-US" sz="1800" dirty="0"/>
          </a:p>
          <a:p>
            <a:r>
              <a:rPr lang="en-US" sz="1800" dirty="0"/>
              <a:t>1400 Lumen</a:t>
            </a:r>
          </a:p>
          <a:p>
            <a:r>
              <a:rPr lang="en-US" sz="1800" dirty="0"/>
              <a:t>5500 K (warm daylight)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9520F-091A-FB41-B6C0-BC7FDF6566F8}"/>
              </a:ext>
            </a:extLst>
          </p:cNvPr>
          <p:cNvSpPr txBox="1"/>
          <p:nvPr/>
        </p:nvSpPr>
        <p:spPr>
          <a:xfrm>
            <a:off x="7123081" y="4386064"/>
            <a:ext cx="30572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Power converter cluster, </a:t>
            </a:r>
          </a:p>
          <a:p>
            <a:r>
              <a:rPr lang="en-US" sz="1800" dirty="0"/>
              <a:t>motorized switches, </a:t>
            </a:r>
          </a:p>
          <a:p>
            <a:r>
              <a:rPr lang="en-US" sz="1800" dirty="0"/>
              <a:t>PLC interlocked distribution </a:t>
            </a:r>
          </a:p>
          <a:p>
            <a:r>
              <a:rPr lang="en-US" sz="1800" dirty="0"/>
              <a:t>feedboxes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C0B6-24F0-BE4F-9C25-784C3116F53B}"/>
              </a:ext>
            </a:extLst>
          </p:cNvPr>
          <p:cNvSpPr txBox="1"/>
          <p:nvPr/>
        </p:nvSpPr>
        <p:spPr>
          <a:xfrm>
            <a:off x="7240240" y="3173831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 safety 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Y://MyDocs/PowerPointPres/include}&#10;\begin{document}&#10;$ S = R ( 1 - \cos \frac{\alpha}{2} ) \approx \frac{R \alpha^2}{8} = &#10;\frac{Q B L^2}{8 p} 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97"/>
  <p:tag name="BOXHEIGHT" val="349"/>
  <p:tag name="BOXFONT" val="10"/>
  <p:tag name="BOXWRAP" val="False"/>
  <p:tag name="WORKAROUNDTRANSPARENCYBUG" val="False"/>
  <p:tag name="ALLOWFONTSUBSTITUTION" val="False"/>
  <p:tag name="BITMAPFORMAT" val="pngmono"/>
  <p:tag name="ORIGWIDTH" val="313.875"/>
  <p:tag name="PICTUREFILESIZE" val="77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Y://MyDocs/PowerPointPres/include}&#10;\begin{document}&#10;$ \{p \}_\mathrm{GeV/c} \approx 0.3 \{Q \}_e \{R \}_\mathrm{m} \{ B_0 \}_\mathrm{T} $ 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97"/>
  <p:tag name="BOXHEIGHT" val="349"/>
  <p:tag name="BOXFONT" val="10"/>
  <p:tag name="BOXWRAP" val="False"/>
  <p:tag name="WORKAROUNDTRANSPARENCYBUG" val="False"/>
  <p:tag name="ALLOWFONTSUBSTITUTION" val="False"/>
  <p:tag name="BITMAPFORMAT" val="pngmono"/>
  <p:tag name="ORIGWIDTH" val="307"/>
  <p:tag name="PICTUREFILESIZE" val="7364"/>
</p:tagLst>
</file>

<file path=ppt/theme/theme1.xml><?xml version="1.0" encoding="utf-8"?>
<a:theme xmlns:a="http://schemas.openxmlformats.org/drawingml/2006/main" name="AT-ME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lnDef>
  </a:objectDefaults>
  <a:extraClrSchemeLst>
    <a:extraClrScheme>
      <a:clrScheme name="AT-MEL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-Gorini" id="{994DDA66-C243-DA4D-8176-642381508336}" vid="{7A9B5C83-E2F5-C94A-A787-85D79B3D2E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AT-MEL_template</Template>
  <TotalTime>0</TotalTime>
  <Pages>0</Pages>
  <Words>3038</Words>
  <Characters>0</Characters>
  <Application>Microsoft Office PowerPoint</Application>
  <PresentationFormat>Personalizzato</PresentationFormat>
  <Lines>0</Lines>
  <Paragraphs>623</Paragraphs>
  <Slides>56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71" baseType="lpstr">
      <vt:lpstr>MS Mincho</vt:lpstr>
      <vt:lpstr>MS PGothic</vt:lpstr>
      <vt:lpstr>MS PGothic</vt:lpstr>
      <vt:lpstr>Arial</vt:lpstr>
      <vt:lpstr>Arial Narrow</vt:lpstr>
      <vt:lpstr>Calibri</vt:lpstr>
      <vt:lpstr>Courier New</vt:lpstr>
      <vt:lpstr>Droid Sans Devanagari</vt:lpstr>
      <vt:lpstr>Droid Sans Fallback</vt:lpstr>
      <vt:lpstr>Liberation Sans</vt:lpstr>
      <vt:lpstr>StarSymbol</vt:lpstr>
      <vt:lpstr>Symbol</vt:lpstr>
      <vt:lpstr>Times New Roman</vt:lpstr>
      <vt:lpstr>Wingdings</vt:lpstr>
      <vt:lpstr>AT-MEL_template</vt:lpstr>
      <vt:lpstr>   Running a (magnetic) measurement laboratory – the value-shop model, uncertainty and calibration, ignorance, avatars and twins    </vt:lpstr>
      <vt:lpstr>Iron Dominated Magnets</vt:lpstr>
      <vt:lpstr>Coil Dominated Magnets</vt:lpstr>
      <vt:lpstr>Class 1 and 2 Superconducting Magnets</vt:lpstr>
      <vt:lpstr>Accelerator Magnets: A Multiphysics Problem</vt:lpstr>
      <vt:lpstr>MM as a Multidisciplinary Task </vt:lpstr>
      <vt:lpstr>Environment: We Have Come a Long Way</vt:lpstr>
      <vt:lpstr>Architecture: Integration Studies</vt:lpstr>
      <vt:lpstr>The New Measurement Laboratory 311</vt:lpstr>
      <vt:lpstr>The Measuring Room: A Lesson Learnt</vt:lpstr>
      <vt:lpstr>Presentazione standard di PowerPoint</vt:lpstr>
      <vt:lpstr>The Measurement Paradigm </vt:lpstr>
      <vt:lpstr>Beam Physicists, Magnet Designers, and Measurement Engineers </vt:lpstr>
      <vt:lpstr>C3 Coherence </vt:lpstr>
      <vt:lpstr>A Few Years Later</vt:lpstr>
      <vt:lpstr>Avatars and Twins</vt:lpstr>
      <vt:lpstr>Maxwell’s House</vt:lpstr>
      <vt:lpstr>The Avatar</vt:lpstr>
      <vt:lpstr>Special Case: Multipoles (Solving of Boundary Value Problems)</vt:lpstr>
      <vt:lpstr>Solving of Boundary Value Problems</vt:lpstr>
      <vt:lpstr>Rotating Coil Systems</vt:lpstr>
      <vt:lpstr>Magnetic Measurement Techniques</vt:lpstr>
      <vt:lpstr>Magnetic Measurement Techniques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MM Value-Shop Model</vt:lpstr>
      <vt:lpstr>Measurement Dataflow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Naming Conventions</vt:lpstr>
      <vt:lpstr>Naming Convention</vt:lpstr>
      <vt:lpstr>Polarity Convention, Positioning, and Alignment</vt:lpstr>
      <vt:lpstr>Presentazione standard di PowerPoint</vt:lpstr>
      <vt:lpstr>Presentazione standard di PowerPoint</vt:lpstr>
      <vt:lpstr>Data Flow</vt:lpstr>
      <vt:lpstr>Presentazione standard di PowerPoint</vt:lpstr>
      <vt:lpstr>Uncertainty and Mitigation Measures</vt:lpstr>
      <vt:lpstr>Sources of Uncertainty</vt:lpstr>
      <vt:lpstr>Sources of Uncertainty</vt:lpstr>
      <vt:lpstr>Use of Faraday’s Law</vt:lpstr>
      <vt:lpstr>Mitigation Measures (Intrinsic Errors and Ignorance)</vt:lpstr>
      <vt:lpstr>Mitigation Measures (Systematic and Gross Errors)</vt:lpstr>
      <vt:lpstr>CERN Dipole Field Reference</vt:lpstr>
      <vt:lpstr>Presentazione standard di PowerPoint</vt:lpstr>
      <vt:lpstr>Mitigation Measures (Systematic and Gross Errors)</vt:lpstr>
      <vt:lpstr>Presentazione standard di PowerPoint</vt:lpstr>
      <vt:lpstr>FFMM Roles</vt:lpstr>
      <vt:lpstr>FFMM Current State of Implementation</vt:lpstr>
      <vt:lpstr>FFMM Onboard Analysis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Running a (magnetic) measurement laboratory – the value shop model, uncertainty and calibration, ignorance, avatars and twins    </dc:title>
  <dc:subject/>
  <dc:creator>Stephan Russenschuck</dc:creator>
  <cp:keywords/>
  <dc:description/>
  <cp:lastModifiedBy>Gianluca Mazzilli</cp:lastModifiedBy>
  <cp:revision>106</cp:revision>
  <dcterms:created xsi:type="dcterms:W3CDTF">2020-08-24T15:21:29Z</dcterms:created>
  <dcterms:modified xsi:type="dcterms:W3CDTF">2020-09-07T14:21:11Z</dcterms:modified>
  <cp:category/>
</cp:coreProperties>
</file>